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29"/>
  </p:notesMasterIdLst>
  <p:handoutMasterIdLst>
    <p:handoutMasterId r:id="rId30"/>
  </p:handoutMasterIdLst>
  <p:sldIdLst>
    <p:sldId id="256" r:id="rId3"/>
    <p:sldId id="272" r:id="rId4"/>
    <p:sldId id="277" r:id="rId5"/>
    <p:sldId id="278" r:id="rId6"/>
    <p:sldId id="279" r:id="rId7"/>
    <p:sldId id="312" r:id="rId8"/>
    <p:sldId id="313" r:id="rId9"/>
    <p:sldId id="274" r:id="rId10"/>
    <p:sldId id="264" r:id="rId11"/>
    <p:sldId id="288" r:id="rId12"/>
    <p:sldId id="284" r:id="rId13"/>
    <p:sldId id="286" r:id="rId14"/>
    <p:sldId id="308" r:id="rId15"/>
    <p:sldId id="273" r:id="rId16"/>
    <p:sldId id="287" r:id="rId17"/>
    <p:sldId id="292" r:id="rId18"/>
    <p:sldId id="293" r:id="rId19"/>
    <p:sldId id="294" r:id="rId20"/>
    <p:sldId id="314" r:id="rId21"/>
    <p:sldId id="275" r:id="rId22"/>
    <p:sldId id="296" r:id="rId23"/>
    <p:sldId id="301" r:id="rId24"/>
    <p:sldId id="302" r:id="rId25"/>
    <p:sldId id="295" r:id="rId26"/>
    <p:sldId id="315" r:id="rId27"/>
    <p:sldId id="300" r:id="rId28"/>
  </p:sldIdLst>
  <p:sldSz cx="12192000" cy="6858000"/>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09" autoAdjust="0"/>
    <p:restoredTop sz="88571" autoAdjust="0"/>
  </p:normalViewPr>
  <p:slideViewPr>
    <p:cSldViewPr snapToGrid="0">
      <p:cViewPr varScale="1">
        <p:scale>
          <a:sx n="74" d="100"/>
          <a:sy n="74" d="100"/>
        </p:scale>
        <p:origin x="1133" y="6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12/5/2026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5 grudnia 2026 r.</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Kliknij, aby edytować style tekstu nadrzędnego</a:t>
            </a:r>
          </a:p>
          <a:p>
            <a:pPr lvl="1"/>
            <a:r>
              <a:rPr lang="en-US"/>
              <a:t>Drugi poziom</a:t>
            </a:r>
          </a:p>
          <a:p>
            <a:pPr lvl="2"/>
            <a:r>
              <a:rPr lang="en-US"/>
              <a:t>Trzeci poziom</a:t>
            </a:r>
          </a:p>
          <a:p>
            <a:pPr lvl="3"/>
            <a:r>
              <a:rPr lang="en-US"/>
              <a:t>Czwarty poziom</a:t>
            </a:r>
          </a:p>
          <a:p>
            <a:pPr lvl="4"/>
            <a:r>
              <a:rPr lang="en-US"/>
              <a:t>Poziom piąty</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„Cześć wszystkim! Dzisiaj porozmawiamy o waszym życiu w sieci. Wiecie, jak to jest, gdy żart przestaje być żartem? Jeśli ktoś celowo zachowuje się nieprzyjemnie, raz po raz, przez telefon lub w grze, to jest to cyberprzemoc. To jak cień, który podąża za wami do domu, bo pojawia się na ekranie. Ale wiecie co? Gdy tylko to zauważymy, możemy temu zapobiec.”</a:t>
            </a:r>
          </a:p>
          <a:p>
            <a:endParaRPr lang="LID4096"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extLst>
      <p:ext uri="{BB962C8B-B14F-4D97-AF65-F5344CB8AC3E}">
        <p14:creationId xmlns:p14="http://schemas.microsoft.com/office/powerpoint/2010/main" val="351270810"/>
      </p:ext>
    </p:extLst>
  </p:cSld>
  <p:clrMapOvr>
    <a:masterClrMapping/>
  </p:clrMapOvr>
</p:notes>
</file>

<file path=ppt/notesSlides/notesSlide10.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8ACAE-46E4-C84E-DD9F-13A3CCB270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EE4D6E-1EA3-CC1D-F729-BEBEE3013B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AF5FC5-A496-E9AC-3885-575AE71AF81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„Jesteś inżynierem! To ty budujesz społeczność. Nie musisz być bohaterem – wystarczy, że będziesz przyjacielem. Jeśli zobaczysz coś złośliwego, nie klikaj „Lubię to”. To krok pierwszy. A krok drugi? Wyślij prywatną wiadomość do osoby, z której się wyśmiewają, i daj jej znać, że jesteś po jej stronie”.</a:t>
            </a:r>
          </a:p>
          <a:p>
            <a:endParaRPr lang="LID4096" dirty="0"/>
          </a:p>
        </p:txBody>
      </p:sp>
      <p:sp>
        <p:nvSpPr>
          <p:cNvPr id="4" name="Slide Number Placeholder 3">
            <a:extLst>
              <a:ext uri="{FF2B5EF4-FFF2-40B4-BE49-F238E27FC236}">
                <a16:creationId xmlns:a16="http://schemas.microsoft.com/office/drawing/2014/main" id="{C69F6D5F-1A9E-EDC3-EDEF-49A90EB4474A}"/>
              </a:ext>
            </a:extLst>
          </p:cNvPr>
          <p:cNvSpPr>
            <a:spLocks noGrp="1"/>
          </p:cNvSpPr>
          <p:nvPr>
            <p:ph type="sldNum" sz="quarter" idx="5"/>
          </p:nvPr>
        </p:nvSpPr>
        <p:spPr/>
        <p:txBody>
          <a:bodyPr/>
          <a:lstStyle/>
          <a:p>
            <a:fld id="{C6CF91B0-25AB-4DFA-B184-293DD156034C}" type="slidenum">
              <a:rPr lang="el-GR" smtClean="0"/>
              <a:t>13</a:t>
            </a:fld>
            <a:endParaRPr lang="el-GR"/>
          </a:p>
        </p:txBody>
      </p:sp>
    </p:spTree>
    <p:extLst>
      <p:ext uri="{BB962C8B-B14F-4D97-AF65-F5344CB8AC3E}">
        <p14:creationId xmlns:p14="http://schemas.microsoft.com/office/powerpoint/2010/main" val="4162197037"/>
      </p:ext>
    </p:extLst>
  </p:cSld>
  <p:clrMapOvr>
    <a:masterClrMapping/>
  </p:clrMapOvr>
</p:notes>
</file>

<file path=ppt/notesSlides/notesSlide1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14</a:t>
            </a:fld>
            <a:endParaRPr lang="el-GR"/>
          </a:p>
        </p:txBody>
      </p:sp>
    </p:spTree>
    <p:extLst>
      <p:ext uri="{BB962C8B-B14F-4D97-AF65-F5344CB8AC3E}">
        <p14:creationId xmlns:p14="http://schemas.microsoft.com/office/powerpoint/2010/main" val="4196392591"/>
      </p:ext>
    </p:extLst>
  </p:cSld>
  <p:clrMapOvr>
    <a:masterClrMapping/>
  </p:clrMapOvr>
</p:notes>
</file>

<file path=ppt/notesSlides/notesSlide1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„Czy kiedykolwiek czułeś się „fuj” po spędzeniu czasu w sieci? Może zobaczyłeś czyjeś idealne wakacje i poczułeś zazdrość, albo ktoś zignorował Twoją wiadomość. To właśnie „stres internetowy”. To tak, jakby bateria Twojego mózgu się wyczerpywała. Zdarza się to każdemu, nawet nauczycielom!”</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15</a:t>
            </a:fld>
            <a:endParaRPr lang="el-GR"/>
          </a:p>
        </p:txBody>
      </p:sp>
    </p:spTree>
    <p:extLst>
      <p:ext uri="{BB962C8B-B14F-4D97-AF65-F5344CB8AC3E}">
        <p14:creationId xmlns:p14="http://schemas.microsoft.com/office/powerpoint/2010/main" val="1575474217"/>
      </p:ext>
    </p:extLst>
  </p:cSld>
  <p:clrMapOvr>
    <a:masterClrMapping/>
  </p:clrMapOvr>
</p:notes>
</file>

<file path=ppt/notesSlides/notesSlide1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„Kiedy jesteśmy źli, palce same chcą szybko pisać i wyrzucać z siebie złośliwe słowa. Właśnie wtedy tracimy swoją siłę. Chciałbym, żebyście odnaleźli swój »wewnętrzny przycisk pauzy«. Jeśli czujecie, że serce wam szybciej bije, zatrzymajcie się. Nie piszcie. Po prostu zatrzymajcie się na chwilę”.</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16</a:t>
            </a:fld>
            <a:endParaRPr lang="el-GR"/>
          </a:p>
        </p:txBody>
      </p:sp>
    </p:spTree>
    <p:extLst>
      <p:ext uri="{BB962C8B-B14F-4D97-AF65-F5344CB8AC3E}">
        <p14:creationId xmlns:p14="http://schemas.microsoft.com/office/powerpoint/2010/main" val="1487389178"/>
      </p:ext>
    </p:extLst>
  </p:cSld>
  <p:clrMapOvr>
    <a:masterClrMapping/>
  </p:clrMapOvr>
</p:notes>
</file>

<file path=ppt/notesSlides/notesSlide1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„Jak się uspokoić? Wypróbuj te sposoby. Głębokie oddechy sygnalizują mózgowi, że wszystko jest w porządku. Odłożenie ekranu pozwala dostrzec prawdziwy świat. A rozmowa z zaufanym przyjacielem pomaga rozładować napięcie.“ Pomocne jest też spisanie swoich uczuć!</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17</a:t>
            </a:fld>
            <a:endParaRPr lang="el-GR"/>
          </a:p>
        </p:txBody>
      </p:sp>
    </p:spTree>
    <p:extLst>
      <p:ext uri="{BB962C8B-B14F-4D97-AF65-F5344CB8AC3E}">
        <p14:creationId xmlns:p14="http://schemas.microsoft.com/office/powerpoint/2010/main" val="2477095206"/>
      </p:ext>
    </p:extLst>
  </p:cSld>
  <p:clrMapOvr>
    <a:masterClrMapping/>
  </p:clrMapOvr>
</p:notes>
</file>

<file path=ppt/notesSlides/notesSlide1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„Spróbujmy odnaleźć wewnętrzny spokój! Spójrz na logo projektu na ekranie. Wdychaj powietrze, wpatrując się w nie... wstrzymaj oddech... i wydychaj. Czy czujesz, jak opadają ci ramiona? Możesz to robić gdziekolwiek – nawet podczas trudnej rozgrywki w grę wideo lub kłótni na czacie!”</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18</a:t>
            </a:fld>
            <a:endParaRPr lang="el-GR"/>
          </a:p>
        </p:txBody>
      </p:sp>
    </p:spTree>
    <p:extLst>
      <p:ext uri="{BB962C8B-B14F-4D97-AF65-F5344CB8AC3E}">
        <p14:creationId xmlns:p14="http://schemas.microsoft.com/office/powerpoint/2010/main" val="1950627567"/>
      </p:ext>
    </p:extLst>
  </p:cSld>
  <p:clrMapOvr>
    <a:masterClrMapping/>
  </p:clrMapOvr>
</p:notes>
</file>

<file path=ppt/notesSlides/notesSlide16.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5DF7C-7D1F-2670-7DFE-995EC73806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FC0A44-B2FA-A2BE-F7CF-7F7FC228D9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81AA5E-C344-15B3-A2C4-A4FA7E756695}"/>
              </a:ext>
            </a:extLst>
          </p:cNvPr>
          <p:cNvSpPr>
            <a:spLocks noGrp="1"/>
          </p:cNvSpPr>
          <p:nvPr>
            <p:ph type="body" idx="1"/>
          </p:nvPr>
        </p:nvSpPr>
        <p:spPr/>
        <p:txBody>
          <a:bodyPr/>
          <a:lstStyle/>
          <a:p>
            <a:r>
              <a:rPr lang="en-US" dirty="0"/>
              <a:t>Jaka jest Twoja </a:t>
            </a:r>
            <a:r>
              <a:rPr lang="en-US" dirty="0" err="1"/>
              <a:t>ulubiona </a:t>
            </a:r>
            <a:r>
              <a:rPr lang="en-US"/>
              <a:t>strategia? </a:t>
            </a:r>
            <a:r>
              <a:rPr lang="en-US" dirty="0"/>
              <a:t>Gdy staniesz się panem swoich emocji, Twoja </a:t>
            </a:r>
            <a:r>
              <a:rPr lang="en-US" dirty="0" err="1"/>
              <a:t>ulubiona </a:t>
            </a:r>
            <a:r>
              <a:rPr lang="en-US" dirty="0"/>
              <a:t>strategia będzie miała kluczowe znaczenie dla zachowania kontroli!</a:t>
            </a:r>
            <a:endParaRPr lang="LID4096" dirty="0"/>
          </a:p>
        </p:txBody>
      </p:sp>
      <p:sp>
        <p:nvSpPr>
          <p:cNvPr id="4" name="Slide Number Placeholder 3">
            <a:extLst>
              <a:ext uri="{FF2B5EF4-FFF2-40B4-BE49-F238E27FC236}">
                <a16:creationId xmlns:a16="http://schemas.microsoft.com/office/drawing/2014/main" id="{C6A75002-3D3D-BCFF-462E-8BF635E8A22D}"/>
              </a:ext>
            </a:extLst>
          </p:cNvPr>
          <p:cNvSpPr>
            <a:spLocks noGrp="1"/>
          </p:cNvSpPr>
          <p:nvPr>
            <p:ph type="sldNum" sz="quarter" idx="5"/>
          </p:nvPr>
        </p:nvSpPr>
        <p:spPr/>
        <p:txBody>
          <a:bodyPr/>
          <a:lstStyle/>
          <a:p>
            <a:fld id="{C6CF91B0-25AB-4DFA-B184-293DD156034C}" type="slidenum">
              <a:rPr lang="el-GR" smtClean="0"/>
              <a:t>19</a:t>
            </a:fld>
            <a:endParaRPr lang="el-GR"/>
          </a:p>
        </p:txBody>
      </p:sp>
    </p:spTree>
    <p:extLst>
      <p:ext uri="{BB962C8B-B14F-4D97-AF65-F5344CB8AC3E}">
        <p14:creationId xmlns:p14="http://schemas.microsoft.com/office/powerpoint/2010/main" val="524735381"/>
      </p:ext>
    </p:extLst>
  </p:cSld>
  <p:clrMapOvr>
    <a:masterClrMapping/>
  </p:clrMapOvr>
</p:notes>
</file>

<file path=ppt/notesSlides/notesSlide17.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31AFA-94C2-BB33-23E9-57A494859B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789597-C1BC-4999-292C-2D40FA0387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8BDEB8-9C0D-197B-9F83-A8CBE1CAAF39}"/>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„Nie jesteś tylko użytkownikiem; jesteś obywatelem internetu. Oznacza to, że masz swoje prawa, ale masz też obowiązek okazywać szacunek. Twoja »tożsamość cyfrowa« to obraz tego, za kogo uważa cię świat na podstawie tego, co publikujesz. Co chcesz, by twoja wizytówka mówiła o tobie?”</a:t>
            </a:r>
            <a:endParaRPr lang="LID4096" dirty="0"/>
          </a:p>
        </p:txBody>
      </p:sp>
      <p:sp>
        <p:nvSpPr>
          <p:cNvPr id="4" name="Slide Number Placeholder 3">
            <a:extLst>
              <a:ext uri="{FF2B5EF4-FFF2-40B4-BE49-F238E27FC236}">
                <a16:creationId xmlns:a16="http://schemas.microsoft.com/office/drawing/2014/main" id="{9DF5E8C0-86A9-2AE9-7E41-1E5F94CFDA3B}"/>
              </a:ext>
            </a:extLst>
          </p:cNvPr>
          <p:cNvSpPr>
            <a:spLocks noGrp="1"/>
          </p:cNvSpPr>
          <p:nvPr>
            <p:ph type="sldNum" sz="quarter" idx="5"/>
          </p:nvPr>
        </p:nvSpPr>
        <p:spPr/>
        <p:txBody>
          <a:bodyPr/>
          <a:lstStyle/>
          <a:p>
            <a:fld id="{C6CF91B0-25AB-4DFA-B184-293DD156034C}" type="slidenum">
              <a:rPr lang="el-GR" smtClean="0"/>
              <a:t>21</a:t>
            </a:fld>
            <a:endParaRPr lang="el-GR"/>
          </a:p>
        </p:txBody>
      </p:sp>
    </p:spTree>
    <p:extLst>
      <p:ext uri="{BB962C8B-B14F-4D97-AF65-F5344CB8AC3E}">
        <p14:creationId xmlns:p14="http://schemas.microsoft.com/office/powerpoint/2010/main" val="1133990299"/>
      </p:ext>
    </p:extLst>
  </p:cSld>
  <p:clrMapOvr>
    <a:masterClrMapping/>
  </p:clrMapOvr>
</p:notes>
</file>

<file path=ppt/notesSlides/notesSlide18.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43812-340B-2B24-FA62-F6597A75D5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5959BC-FF85-8A92-4499-CEA53F064D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4714DC-5B7C-5E41-BE89-FCB9DA067EF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„Wspaniała społeczność nie powstaje sama z siebie – to my ją budujemy! Budujemy ją, angażując osoby, które się nie odzywają, szanując prywatność innych oraz sprawdzając, czy dana informacja jest prawdziwa, zanim ją udostępnimy. Wszyscy jesteśmy w tej samej drużynie.”</a:t>
            </a:r>
          </a:p>
          <a:p>
            <a:endParaRPr lang="LID4096" dirty="0"/>
          </a:p>
        </p:txBody>
      </p:sp>
      <p:sp>
        <p:nvSpPr>
          <p:cNvPr id="4" name="Slide Number Placeholder 3">
            <a:extLst>
              <a:ext uri="{FF2B5EF4-FFF2-40B4-BE49-F238E27FC236}">
                <a16:creationId xmlns:a16="http://schemas.microsoft.com/office/drawing/2014/main" id="{42677DBD-AA48-50E9-990D-56FC2F9533D8}"/>
              </a:ext>
            </a:extLst>
          </p:cNvPr>
          <p:cNvSpPr>
            <a:spLocks noGrp="1"/>
          </p:cNvSpPr>
          <p:nvPr>
            <p:ph type="sldNum" sz="quarter" idx="5"/>
          </p:nvPr>
        </p:nvSpPr>
        <p:spPr/>
        <p:txBody>
          <a:bodyPr/>
          <a:lstStyle/>
          <a:p>
            <a:fld id="{C6CF91B0-25AB-4DFA-B184-293DD156034C}" type="slidenum">
              <a:rPr lang="el-GR" smtClean="0"/>
              <a:t>22</a:t>
            </a:fld>
            <a:endParaRPr lang="el-GR"/>
          </a:p>
        </p:txBody>
      </p:sp>
    </p:spTree>
    <p:extLst>
      <p:ext uri="{BB962C8B-B14F-4D97-AF65-F5344CB8AC3E}">
        <p14:creationId xmlns:p14="http://schemas.microsoft.com/office/powerpoint/2010/main" val="524834214"/>
      </p:ext>
    </p:extLst>
  </p:cSld>
  <p:clrMapOvr>
    <a:masterClrMapping/>
  </p:clrMapOvr>
</p:notes>
</file>

<file path=ppt/notesSlides/notesSlide19.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E1AD3-9E32-D234-B328-B040678250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1AC8A8-FB12-69C3-2F90-B76AB9348A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41E9DF-936B-24F5-3360-C6CF876B905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„Pomyśl o swoim życiu w sieci jak o śladach, które po sobie pozostawiasz. Za dziesięć lat ludzie mogą wciąż widzieć ślady, które pozostawiasz dzisiaj. Czy twoje ślady prowadzą w stronę życzliwości i bycia dobrym przyjacielem? Zadbajmy o to, by tak właśnie było!”</a:t>
            </a:r>
          </a:p>
          <a:p>
            <a:endParaRPr lang="LID4096" dirty="0"/>
          </a:p>
        </p:txBody>
      </p:sp>
      <p:sp>
        <p:nvSpPr>
          <p:cNvPr id="4" name="Slide Number Placeholder 3">
            <a:extLst>
              <a:ext uri="{FF2B5EF4-FFF2-40B4-BE49-F238E27FC236}">
                <a16:creationId xmlns:a16="http://schemas.microsoft.com/office/drawing/2014/main" id="{2D2F01D7-A495-D22E-8D35-8A8127F57A90}"/>
              </a:ext>
            </a:extLst>
          </p:cNvPr>
          <p:cNvSpPr>
            <a:spLocks noGrp="1"/>
          </p:cNvSpPr>
          <p:nvPr>
            <p:ph type="sldNum" sz="quarter" idx="5"/>
          </p:nvPr>
        </p:nvSpPr>
        <p:spPr/>
        <p:txBody>
          <a:bodyPr/>
          <a:lstStyle/>
          <a:p>
            <a:fld id="{C6CF91B0-25AB-4DFA-B184-293DD156034C}" type="slidenum">
              <a:rPr lang="el-GR" smtClean="0"/>
              <a:t>23</a:t>
            </a:fld>
            <a:endParaRPr lang="el-GR"/>
          </a:p>
        </p:txBody>
      </p:sp>
    </p:spTree>
    <p:extLst>
      <p:ext uri="{BB962C8B-B14F-4D97-AF65-F5344CB8AC3E}">
        <p14:creationId xmlns:p14="http://schemas.microsoft.com/office/powerpoint/2010/main" val="422328192"/>
      </p:ext>
    </p:extLst>
  </p:cSld>
  <p:clrMapOvr>
    <a:masterClrMapping/>
  </p:clrMapOvr>
</p:notes>
</file>

<file path=ppt/notesSlides/notesSlide2.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A0DBB-5BCC-A831-6A22-8DE7A7AB9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483CC-0026-68EC-522F-EB093398B4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0933B7-2609-C76F-C842-D6945971C8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„Cyberprzemoc ma wiele oblicz. »Flaming« to sytuacja, w której ludzie rozpoczynają w sieci gwałtowną, pełną gniewu kłótnię. »Wykluczenie« ma miejsce, gdy ktoś celowo pomija cię w czacie grupowym, abyś poczuł się samotny. »Outing« to ujawnianie czyichś prywatnych tajemnic. Jeśli jesteś świadkiem takich sytuacji, właśnie dostrzegłeś »cyfrowy cień«”.</a:t>
            </a:r>
          </a:p>
          <a:p>
            <a:endParaRPr lang="LID4096" sz="1200" dirty="0"/>
          </a:p>
        </p:txBody>
      </p:sp>
      <p:sp>
        <p:nvSpPr>
          <p:cNvPr id="4" name="Slide Number Placeholder 3">
            <a:extLst>
              <a:ext uri="{FF2B5EF4-FFF2-40B4-BE49-F238E27FC236}">
                <a16:creationId xmlns:a16="http://schemas.microsoft.com/office/drawing/2014/main" id="{6446DE97-5675-B591-D5BC-05B9E4D9F94C}"/>
              </a:ext>
            </a:extLst>
          </p:cNvPr>
          <p:cNvSpPr>
            <a:spLocks noGrp="1"/>
          </p:cNvSpPr>
          <p:nvPr>
            <p:ph type="sldNum" sz="quarter" idx="5"/>
          </p:nvPr>
        </p:nvSpPr>
        <p:spPr/>
        <p:txBody>
          <a:bodyPr/>
          <a:lstStyle/>
          <a:p>
            <a:fld id="{C6CF91B0-25AB-4DFA-B184-293DD156034C}" type="slidenum">
              <a:rPr lang="el-GR" smtClean="0"/>
              <a:t>4</a:t>
            </a:fld>
            <a:endParaRPr lang="el-GR"/>
          </a:p>
        </p:txBody>
      </p:sp>
    </p:spTree>
    <p:extLst>
      <p:ext uri="{BB962C8B-B14F-4D97-AF65-F5344CB8AC3E}">
        <p14:creationId xmlns:p14="http://schemas.microsoft.com/office/powerpoint/2010/main" val="3953031613"/>
      </p:ext>
    </p:extLst>
  </p:cSld>
  <p:clrMapOvr>
    <a:masterClrMapping/>
  </p:clrMapOvr>
</p:notes>
</file>

<file path=ppt/notesSlides/notesSlide20.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291DC-F0CC-1745-14CB-4E174D54BB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89AD5B-FFF5-E1CA-191D-6788929798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9CFCA0-8731-AB28-E1F8-F1677F53C54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„Gdybyś był szefem czatu klasowego, jakie zasady ustaliłbyś, żeby wszyscy byli zadowoleni? Pracujmy razem! Może „Żadnych złośliwych przezwisk” albo „Codziennie pochwal jedną osobę”. Stwórzmy nasz własny Kodeks cyfrowej harmonii!”</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FA17FF55-1279-030E-E80A-07FC05A84FA6}"/>
              </a:ext>
            </a:extLst>
          </p:cNvPr>
          <p:cNvSpPr>
            <a:spLocks noGrp="1"/>
          </p:cNvSpPr>
          <p:nvPr>
            <p:ph type="sldNum" sz="quarter" idx="5"/>
          </p:nvPr>
        </p:nvSpPr>
        <p:spPr/>
        <p:txBody>
          <a:bodyPr/>
          <a:lstStyle/>
          <a:p>
            <a:fld id="{C6CF91B0-25AB-4DFA-B184-293DD156034C}" type="slidenum">
              <a:rPr lang="el-GR" smtClean="0"/>
              <a:t>24</a:t>
            </a:fld>
            <a:endParaRPr lang="el-GR"/>
          </a:p>
        </p:txBody>
      </p:sp>
    </p:spTree>
    <p:extLst>
      <p:ext uri="{BB962C8B-B14F-4D97-AF65-F5344CB8AC3E}">
        <p14:creationId xmlns:p14="http://schemas.microsoft.com/office/powerpoint/2010/main" val="360542058"/>
      </p:ext>
    </p:extLst>
  </p:cSld>
  <p:clrMapOvr>
    <a:masterClrMapping/>
  </p:clrMapOvr>
</p:notes>
</file>

<file path=ppt/notesSlides/notesSlide21.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EE57B-0720-B082-E5E8-5F2ABD01DC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8F31CB-7082-092F-B0D8-F23CCEDAC4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B9506A-C234-32C2-EA09-30738F997F28}"/>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„Ostatnie zadanie! Zapiszcie swoje trzy obietnice: »Obiecuję zatrzymać się«, »Obiecuję pomagać«, »Obiecuję być sobą«. Podpiszcie to jak prawdziwą umowę. Jesteście teraz Strażnikami Cyfrowej Harmonii. Świetna robota, wszyscy!”</a:t>
            </a:r>
            <a:endParaRPr lang="LID4096" dirty="0"/>
          </a:p>
        </p:txBody>
      </p:sp>
      <p:sp>
        <p:nvSpPr>
          <p:cNvPr id="4" name="Slide Number Placeholder 3">
            <a:extLst>
              <a:ext uri="{FF2B5EF4-FFF2-40B4-BE49-F238E27FC236}">
                <a16:creationId xmlns:a16="http://schemas.microsoft.com/office/drawing/2014/main" id="{E88ADDAE-12E1-1955-1E5D-77E3BB1FBFDA}"/>
              </a:ext>
            </a:extLst>
          </p:cNvPr>
          <p:cNvSpPr>
            <a:spLocks noGrp="1"/>
          </p:cNvSpPr>
          <p:nvPr>
            <p:ph type="sldNum" sz="quarter" idx="5"/>
          </p:nvPr>
        </p:nvSpPr>
        <p:spPr/>
        <p:txBody>
          <a:bodyPr/>
          <a:lstStyle/>
          <a:p>
            <a:fld id="{C6CF91B0-25AB-4DFA-B184-293DD156034C}" type="slidenum">
              <a:rPr lang="el-GR" smtClean="0"/>
              <a:t>25</a:t>
            </a:fld>
            <a:endParaRPr lang="el-GR"/>
          </a:p>
        </p:txBody>
      </p:sp>
    </p:spTree>
    <p:extLst>
      <p:ext uri="{BB962C8B-B14F-4D97-AF65-F5344CB8AC3E}">
        <p14:creationId xmlns:p14="http://schemas.microsoft.com/office/powerpoint/2010/main" val="676829939"/>
      </p:ext>
    </p:extLst>
  </p:cSld>
  <p:clrMapOvr>
    <a:masterClrMapping/>
  </p:clrMapOvr>
</p:notes>
</file>

<file path=ppt/notesSlides/notesSlide3.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763B6-8E0F-325E-3034-14452C1C39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6CD451-D339-4637-E32F-FF54D0EC32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030356-C78C-0902-8D18-74CD4940CC4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„Dlaczego to takie trudne? Bo w sieci wiadomości rozchodzą się po całej szkole w ciągu kilku sekund. A ponieważ są zapisane, pozostają tam jak ślad na mokrym betonie. Poza tym, kiedy nie widzimy czyjejś twarzy, możemy zapomnieć, że ta osoba ma prawdziwe serce. Musimy pamiętać: za tym awatarem kryje się prawdziwa osoba”.</a:t>
            </a:r>
          </a:p>
          <a:p>
            <a:endParaRPr lang="LID4096" sz="1200" dirty="0"/>
          </a:p>
        </p:txBody>
      </p:sp>
      <p:sp>
        <p:nvSpPr>
          <p:cNvPr id="4" name="Slide Number Placeholder 3">
            <a:extLst>
              <a:ext uri="{FF2B5EF4-FFF2-40B4-BE49-F238E27FC236}">
                <a16:creationId xmlns:a16="http://schemas.microsoft.com/office/drawing/2014/main" id="{FA6993F2-EE77-FADC-82CB-95A8B859B875}"/>
              </a:ext>
            </a:extLst>
          </p:cNvPr>
          <p:cNvSpPr>
            <a:spLocks noGrp="1"/>
          </p:cNvSpPr>
          <p:nvPr>
            <p:ph type="sldNum" sz="quarter" idx="5"/>
          </p:nvPr>
        </p:nvSpPr>
        <p:spPr/>
        <p:txBody>
          <a:bodyPr/>
          <a:lstStyle/>
          <a:p>
            <a:fld id="{C6CF91B0-25AB-4DFA-B184-293DD156034C}" type="slidenum">
              <a:rPr lang="el-GR" smtClean="0"/>
              <a:t>5</a:t>
            </a:fld>
            <a:endParaRPr lang="el-GR"/>
          </a:p>
        </p:txBody>
      </p:sp>
    </p:spTree>
    <p:extLst>
      <p:ext uri="{BB962C8B-B14F-4D97-AF65-F5344CB8AC3E}">
        <p14:creationId xmlns:p14="http://schemas.microsoft.com/office/powerpoint/2010/main" val="2408643812"/>
      </p:ext>
    </p:extLst>
  </p:cSld>
  <p:clrMapOvr>
    <a:masterClrMapping/>
  </p:clrMapOvr>
</p:notes>
</file>

<file path=ppt/notesSlides/notesSlide4.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D72C4-D58B-2006-0A4C-1298D8E63D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AB2FF-C82E-18C9-2E10-C59CE72D1B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E566CF-7FC7-F84F-0BC6-FC27EDB5B2F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„No dobrze, sędziowie! Posłuchajcie tego: »Ktoś przez przypadek wysyła głupie zdjęcie do niewłaściwej osoby«. Czy to cień? A teraz posłuchajcie tego: »Trzy osoby codziennie wysyłają do Sary złośliwe wiadomości na temat jej włosów«. Powiedzcie głośno, co o tym myślicie! Dlaczego ta druga sytuacja jest poważniejsza?”</a:t>
            </a:r>
          </a:p>
          <a:p>
            <a:endParaRPr lang="LID4096" dirty="0"/>
          </a:p>
        </p:txBody>
      </p:sp>
      <p:sp>
        <p:nvSpPr>
          <p:cNvPr id="4" name="Slide Number Placeholder 3">
            <a:extLst>
              <a:ext uri="{FF2B5EF4-FFF2-40B4-BE49-F238E27FC236}">
                <a16:creationId xmlns:a16="http://schemas.microsoft.com/office/drawing/2014/main" id="{13857533-A385-7902-1BC2-68D6A4060912}"/>
              </a:ext>
            </a:extLst>
          </p:cNvPr>
          <p:cNvSpPr>
            <a:spLocks noGrp="1"/>
          </p:cNvSpPr>
          <p:nvPr>
            <p:ph type="sldNum" sz="quarter" idx="5"/>
          </p:nvPr>
        </p:nvSpPr>
        <p:spPr/>
        <p:txBody>
          <a:bodyPr/>
          <a:lstStyle/>
          <a:p>
            <a:fld id="{C6CF91B0-25AB-4DFA-B184-293DD156034C}" type="slidenum">
              <a:rPr lang="el-GR" smtClean="0"/>
              <a:t>6</a:t>
            </a:fld>
            <a:endParaRPr lang="el-GR"/>
          </a:p>
        </p:txBody>
      </p:sp>
    </p:spTree>
    <p:extLst>
      <p:ext uri="{BB962C8B-B14F-4D97-AF65-F5344CB8AC3E}">
        <p14:creationId xmlns:p14="http://schemas.microsoft.com/office/powerpoint/2010/main" val="1166336018"/>
      </p:ext>
    </p:extLst>
  </p:cSld>
  <p:clrMapOvr>
    <a:masterClrMapping/>
  </p:clrMapOvr>
</p:notes>
</file>

<file path=ppt/notesSlides/notesSlide5.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10978-9669-773E-C097-5E3E90FCF6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D003A0-7DBA-AB03-EB77-D086C03A01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5DD3F0-8DCB-6E13-EFB7-5B586D16C4B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„Słowa są lekkie, gdy je wypowiadamy, ale mogą wydawać się ciężkie jak kamienie, gdy je czytamy. Chciałabym, żebyście zapisali jedno słowo na karteczce samoprzylepnej. Jakie to uczucie, gdy ktoś się z was nabija? A teraz przyklejmy je na ścianie. Spójrzcie na tę »Górę uczuć«. Właśnie dlatego nasza życzliwość ma znaczenie”.</a:t>
            </a:r>
          </a:p>
          <a:p>
            <a:endParaRPr lang="LID4096" dirty="0"/>
          </a:p>
        </p:txBody>
      </p:sp>
      <p:sp>
        <p:nvSpPr>
          <p:cNvPr id="4" name="Slide Number Placeholder 3">
            <a:extLst>
              <a:ext uri="{FF2B5EF4-FFF2-40B4-BE49-F238E27FC236}">
                <a16:creationId xmlns:a16="http://schemas.microsoft.com/office/drawing/2014/main" id="{8FD2A9B7-B20E-53F5-A87D-0D5BE27E8709}"/>
              </a:ext>
            </a:extLst>
          </p:cNvPr>
          <p:cNvSpPr>
            <a:spLocks noGrp="1"/>
          </p:cNvSpPr>
          <p:nvPr>
            <p:ph type="sldNum" sz="quarter" idx="5"/>
          </p:nvPr>
        </p:nvSpPr>
        <p:spPr/>
        <p:txBody>
          <a:bodyPr/>
          <a:lstStyle/>
          <a:p>
            <a:fld id="{C6CF91B0-25AB-4DFA-B184-293DD156034C}" type="slidenum">
              <a:rPr lang="el-GR" smtClean="0"/>
              <a:t>7</a:t>
            </a:fld>
            <a:endParaRPr lang="el-GR"/>
          </a:p>
        </p:txBody>
      </p:sp>
    </p:spTree>
    <p:extLst>
      <p:ext uri="{BB962C8B-B14F-4D97-AF65-F5344CB8AC3E}">
        <p14:creationId xmlns:p14="http://schemas.microsoft.com/office/powerpoint/2010/main" val="3577389482"/>
      </p:ext>
    </p:extLst>
  </p:cSld>
  <p:clrMapOvr>
    <a:masterClrMapping/>
  </p:clrMapOvr>
</p:notes>
</file>

<file path=ppt/notesSlides/notesSlide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„Empatia to twoja sekretna supermoc. To jak założenie »okularów serca«. Pomagają ci dostrzec, że osoba po drugiej stronie ekranu może mieć ciężki dzień. Nawet jeśli nie słyszysz jej głosu, okulary serca podpowiedzą ci, jak się czuje”.</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9</a:t>
            </a:fld>
            <a:endParaRPr lang="el-GR"/>
          </a:p>
        </p:txBody>
      </p:sp>
    </p:spTree>
    <p:extLst>
      <p:ext uri="{BB962C8B-B14F-4D97-AF65-F5344CB8AC3E}">
        <p14:creationId xmlns:p14="http://schemas.microsoft.com/office/powerpoint/2010/main" val="3391444976"/>
      </p:ext>
    </p:extLst>
  </p:cSld>
  <p:clrMapOvr>
    <a:masterClrMapping/>
  </p:clrMapOvr>
</p:notes>
</file>

<file path=ppt/notesSlides/notesSlide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„Wyobraź sobie, że wrzucasz mały kamyk do stawu. Fale rozchodzą się na wszystkie strony! Jedna miła uwaga, na przykład „Hej, świetna robota!” lub „Wszystko w porządku?”, może całkowicie zmienić atmosferę na czacie grupowym. Już dziś możesz wywołać falę życzliwości”.</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10</a:t>
            </a:fld>
            <a:endParaRPr lang="el-GR"/>
          </a:p>
        </p:txBody>
      </p:sp>
    </p:spTree>
    <p:extLst>
      <p:ext uri="{BB962C8B-B14F-4D97-AF65-F5344CB8AC3E}">
        <p14:creationId xmlns:p14="http://schemas.microsoft.com/office/powerpoint/2010/main" val="2200845421"/>
      </p:ext>
    </p:extLst>
  </p:cSld>
  <p:clrMapOvr>
    <a:masterClrMapping/>
  </p:clrMapOvr>
</p:notes>
</file>

<file path=ppt/notesSlides/notesSlide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 tej chwili na czacie ktoś dokucza twojemu znajomemu. Wszyscy się śmieją. Co TY możesz zrobić? Zwróć się do </a:t>
            </a:r>
            <a:r>
              <a:rPr lang="en-GB" sz="1200" kern="1200" dirty="0" err="1">
                <a:solidFill>
                  <a:schemeClr val="tx1"/>
                </a:solidFill>
                <a:effectLst/>
                <a:latin typeface="+mn-lt"/>
                <a:ea typeface="+mn-ea"/>
                <a:cs typeface="+mn-cs"/>
              </a:rPr>
              <a:t>sąsiada </a:t>
            </a:r>
            <a:r>
              <a:rPr lang="en-GB" sz="1200" kern="1200" dirty="0">
                <a:solidFill>
                  <a:schemeClr val="tx1"/>
                </a:solidFill>
                <a:effectLst/>
                <a:latin typeface="+mn-lt"/>
                <a:ea typeface="+mn-ea"/>
                <a:cs typeface="+mn-cs"/>
              </a:rPr>
              <a:t>i przećwicz to. Czy powiedziałbyś: »Hej, przestańcie«, czy też wysłałbyś prywatną wiadomość do znajomego? Podziel się z nami swoimi najlepszymi pomysłami na to, jak stanąć w obronie innych!”</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11</a:t>
            </a:fld>
            <a:endParaRPr lang="el-GR"/>
          </a:p>
        </p:txBody>
      </p:sp>
    </p:spTree>
    <p:extLst>
      <p:ext uri="{BB962C8B-B14F-4D97-AF65-F5344CB8AC3E}">
        <p14:creationId xmlns:p14="http://schemas.microsoft.com/office/powerpoint/2010/main" val="1673862050"/>
      </p:ext>
    </p:extLst>
  </p:cSld>
  <p:clrMapOvr>
    <a:masterClrMapping/>
  </p:clrMapOvr>
</p:notes>
</file>

<file path=ppt/notesSlides/notesSlide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„Wszyscy uwielbiamy memy! Ale zanim je udostępnisz, chcę, żebyś wykonał „test serca”. Gdyby to było Twoje zdjęcie, czy chciałbyś, żeby cała szkoła je zobaczyła? Jeśli odpowiedź brzmi „nie”, czy możesz przerwać tę łańcuszkę i je usunąć? To jest prawdziwa siła.”</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12</a:t>
            </a:fld>
            <a:endParaRPr lang="el-GR"/>
          </a:p>
        </p:txBody>
      </p:sp>
    </p:spTree>
    <p:extLst>
      <p:ext uri="{BB962C8B-B14F-4D97-AF65-F5344CB8AC3E}">
        <p14:creationId xmlns:p14="http://schemas.microsoft.com/office/powerpoint/2010/main" val="1129825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2169850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392876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65450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extLst>
      <p:ext uri="{BB962C8B-B14F-4D97-AF65-F5344CB8AC3E}">
        <p14:creationId xmlns:p14="http://schemas.microsoft.com/office/powerpoint/2010/main" val="153670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470203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DDCD6EF-8BAC-4952-C0E4-2EF4ACDC3F96}"/>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a:extLst>
              <a:ext uri="{FF2B5EF4-FFF2-40B4-BE49-F238E27FC236}">
                <a16:creationId xmlns:a16="http://schemas.microsoft.com/office/drawing/2014/main" id="{80274D63-4B72-B854-B883-35F07AF39E24}"/>
              </a:ext>
            </a:extLst>
          </p:cNvPr>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a:extLst>
              <a:ext uri="{FF2B5EF4-FFF2-40B4-BE49-F238E27FC236}">
                <a16:creationId xmlns:a16="http://schemas.microsoft.com/office/drawing/2014/main" id="{C669CA67-9A0D-6D23-F5B3-CD3EF82E5624}"/>
              </a:ext>
            </a:extLst>
          </p:cNvPr>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a:extLst>
              <a:ext uri="{FF2B5EF4-FFF2-40B4-BE49-F238E27FC236}">
                <a16:creationId xmlns:a16="http://schemas.microsoft.com/office/drawing/2014/main" id="{02D42687-9C05-6640-36C5-A7707DA75F1A}"/>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44581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4822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pic>
        <p:nvPicPr>
          <p:cNvPr id="6" name="Picture 5">
            <a:extLst>
              <a:ext uri="{FF2B5EF4-FFF2-40B4-BE49-F238E27FC236}">
                <a16:creationId xmlns:a16="http://schemas.microsoft.com/office/drawing/2014/main" id="{79EA4C69-9DDB-9F9F-8E98-4BCA8ED06E6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a:extLst>
              <a:ext uri="{FF2B5EF4-FFF2-40B4-BE49-F238E27FC236}">
                <a16:creationId xmlns:a16="http://schemas.microsoft.com/office/drawing/2014/main" id="{90C4B96E-428F-61C9-6E62-394451C1F93E}"/>
              </a:ext>
            </a:extLst>
          </p:cNvPr>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Project Partners:</a:t>
            </a:r>
            <a:endParaRPr lang="el-GR" dirty="0"/>
          </a:p>
        </p:txBody>
      </p:sp>
    </p:spTree>
    <p:extLst>
      <p:ext uri="{BB962C8B-B14F-4D97-AF65-F5344CB8AC3E}">
        <p14:creationId xmlns:p14="http://schemas.microsoft.com/office/powerpoint/2010/main" val="565486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902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p14="http://schemas.microsoft.com/office/powerpoint/2010/main" xmlns:p15="http://schemas.microsoft.com/office/powerpoint/2012/main"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W tym miejscu należy wpisać tytuł slajdu</a:t>
            </a:r>
            <a:endParaRPr lang="el-GR"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1" r:id="rId3"/>
    <p:sldLayoutId id="2147483651" r:id="rId4"/>
  </p:sldLayoutIdLst>
  <p:txStyles>
    <p:titleStyle>
      <a:lvl1pPr algn="l" defTabSz="914377"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p14="http://schemas.microsoft.com/office/powerpoint/2010/main"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87" r:id="rId3"/>
    <p:sldLayoutId id="2147483690" r:id="rId4"/>
    <p:sldLayoutId id="2147483688" r:id="rId5"/>
  </p:sldLayoutIdLst>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90EA3-B5A9-B1E8-C2DF-9EE276BBF240}"/>
              </a:ext>
            </a:extLst>
          </p:cNvPr>
          <p:cNvSpPr>
            <a:spLocks noGrp="1"/>
          </p:cNvSpPr>
          <p:nvPr>
            <p:ph type="ctrTitle"/>
          </p:nvPr>
        </p:nvSpPr>
        <p:spPr/>
        <p:txBody>
          <a:bodyPr>
            <a:normAutofit/>
          </a:bodyPr>
          <a:lstStyle/>
          <a:p>
            <a:r>
              <a:rPr lang="en-US" sz="2400" dirty="0"/>
              <a:t>WP3 – Materiały szkoleniowe dla nauczycieli</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077FB08D-68F0-ED39-45CA-2644332A0072}"/>
              </a:ext>
            </a:extLst>
          </p:cNvPr>
          <p:cNvSpPr>
            <a:spLocks noGrp="1"/>
          </p:cNvSpPr>
          <p:nvPr>
            <p:ph type="subTitle" idx="1"/>
          </p:nvPr>
        </p:nvSpPr>
        <p:spPr>
          <a:xfrm>
            <a:off x="374726" y="3429000"/>
            <a:ext cx="7391858" cy="1292830"/>
          </a:xfrm>
        </p:spPr>
        <p:txBody>
          <a:bodyPr>
            <a:normAutofit/>
          </a:bodyPr>
          <a:lstStyle/>
          <a:p>
            <a:r>
              <a:rPr lang="en-US" sz="2800"/>
              <a:t>Moduł 8</a:t>
            </a:r>
          </a:p>
          <a:p>
            <a:r>
              <a:rPr lang="en-US" sz="2800" dirty="0"/>
              <a:t>Dobre samopoczucie</a:t>
            </a:r>
            <a:r>
              <a:rPr lang="en-US" sz="2800"/>
              <a:t> cyfrowe </a:t>
            </a:r>
            <a:r>
              <a:rPr lang="en-US" sz="2800" dirty="0"/>
              <a:t>w klasie</a:t>
            </a:r>
            <a:endParaRPr lang="en-CY" sz="2800" dirty="0"/>
          </a:p>
        </p:txBody>
      </p:sp>
    </p:spTree>
    <p:extLst>
      <p:ext uri="{BB962C8B-B14F-4D97-AF65-F5344CB8AC3E}">
        <p14:creationId xmlns:p14="http://schemas.microsoft.com/office/powerpoint/2010/main" val="120343540"/>
      </p:ext>
    </p:extLst>
  </p:cSld>
  <p:clrMapOvr>
    <a:masterClrMapping/>
  </p:clrMapOvr>
</p:sld>
</file>

<file path=ppt/slides/slide1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7E0FC-404C-F36F-F469-20FEB8A1564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E6C2D7B-FD17-471D-B092-085122B23135}"/>
              </a:ext>
            </a:extLst>
          </p:cNvPr>
          <p:cNvSpPr>
            <a:spLocks noGrp="1"/>
          </p:cNvSpPr>
          <p:nvPr>
            <p:ph type="title"/>
          </p:nvPr>
        </p:nvSpPr>
        <p:spPr/>
        <p:txBody>
          <a:bodyPr lIns="91440"/>
          <a:lstStyle/>
          <a:p>
            <a:r>
              <a:rPr lang="en-US" sz="2400" i="1" dirty="0"/>
              <a:t>Moduł 8 (dla nauczycieli): Cyfrowe samopoczucie w klasie</a:t>
            </a:r>
            <a:endParaRPr lang="el-GR" sz="2400" dirty="0"/>
          </a:p>
        </p:txBody>
      </p:sp>
      <p:sp>
        <p:nvSpPr>
          <p:cNvPr id="6" name="Text Placeholder 5">
            <a:extLst>
              <a:ext uri="{FF2B5EF4-FFF2-40B4-BE49-F238E27FC236}">
                <a16:creationId xmlns:a16="http://schemas.microsoft.com/office/drawing/2014/main" id="{FE1087EE-7C99-3EEC-5FDE-D4949F1FBB5C}"/>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Temat 2: Siła </a:t>
            </a:r>
            <a:r>
              <a:rPr lang="en-US" b="1" dirty="0">
                <a:solidFill>
                  <a:schemeClr val="accent1">
                    <a:lumMod val="75000"/>
                  </a:schemeClr>
                </a:solidFill>
              </a:rPr>
              <a:t>empatii</a:t>
            </a:r>
            <a:endParaRPr lang="en-GB" b="1" dirty="0">
              <a:solidFill>
                <a:schemeClr val="accent1">
                  <a:lumMod val="75000"/>
                </a:schemeClr>
              </a:solidFill>
            </a:endParaRPr>
          </a:p>
          <a:p>
            <a:endParaRPr lang="en-GB" b="1" i="1" dirty="0">
              <a:solidFill>
                <a:schemeClr val="accent6">
                  <a:lumMod val="75000"/>
                </a:schemeClr>
              </a:solidFill>
            </a:endParaRPr>
          </a:p>
          <a:p>
            <a:endParaRPr lang="en-GB" b="1" i="1" dirty="0">
              <a:solidFill>
                <a:schemeClr val="accent6">
                  <a:lumMod val="75000"/>
                </a:schemeClr>
              </a:solidFill>
            </a:endParaRPr>
          </a:p>
        </p:txBody>
      </p:sp>
      <p:pic>
        <p:nvPicPr>
          <p:cNvPr id="2" name="Content Placeholder 1">
            <a:extLst>
              <a:ext uri="{FF2B5EF4-FFF2-40B4-BE49-F238E27FC236}">
                <a16:creationId xmlns:a16="http://schemas.microsoft.com/office/drawing/2014/main" id="{997FD380-8B63-7793-BE47-DB7AEBA79549}"/>
              </a:ext>
            </a:extLst>
          </p:cNvPr>
          <p:cNvPicPr>
            <a:picLocks noGrp="1" noChangeAspect="1"/>
          </p:cNvPicPr>
          <p:nvPr>
            <p:ph sz="quarter" idx="12"/>
          </p:nvPr>
        </p:nvPicPr>
        <p:blipFill>
          <a:blip r:embed="rId3"/>
          <a:stretch>
            <a:fillRect/>
          </a:stretch>
        </p:blipFill>
        <p:spPr>
          <a:xfrm>
            <a:off x="9902028" y="5781481"/>
            <a:ext cx="2016346" cy="925815"/>
          </a:xfrm>
          <a:prstGeom prst="rect">
            <a:avLst/>
          </a:prstGeom>
        </p:spPr>
      </p:pic>
      <p:sp>
        <p:nvSpPr>
          <p:cNvPr id="4" name="TextBox 3">
            <a:extLst>
              <a:ext uri="{FF2B5EF4-FFF2-40B4-BE49-F238E27FC236}">
                <a16:creationId xmlns:a16="http://schemas.microsoft.com/office/drawing/2014/main" id="{31B4B55E-5F5B-9623-EA92-23B430E403BA}"/>
              </a:ext>
            </a:extLst>
          </p:cNvPr>
          <p:cNvSpPr txBox="1"/>
          <p:nvPr/>
        </p:nvSpPr>
        <p:spPr>
          <a:xfrm>
            <a:off x="97970" y="1558636"/>
            <a:ext cx="11581412" cy="3055324"/>
          </a:xfrm>
          <a:prstGeom prst="rect">
            <a:avLst/>
          </a:prstGeom>
          <a:noFill/>
        </p:spPr>
        <p:txBody>
          <a:bodyPr wrap="square">
            <a:spAutoFit/>
          </a:bodyPr>
          <a:lstStyle/>
          <a:p>
            <a:pPr lvl="0"/>
            <a:r>
              <a:rPr lang="en-GB" sz="2400" b="1" dirty="0"/>
              <a:t>Dlaczego empatia to supermoc</a:t>
            </a:r>
          </a:p>
          <a:p>
            <a:pPr lvl="0" algn="ctr"/>
            <a:endParaRPr lang="en-GB" sz="2400" dirty="0"/>
          </a:p>
          <a:p>
            <a:pPr lvl="0" algn="ctr"/>
            <a:r>
              <a:rPr lang="en-GB" sz="2400" dirty="0"/>
              <a:t>Efekt domina wynikający z życzliwości</a:t>
            </a:r>
          </a:p>
          <a:p>
            <a:pPr lvl="1" algn="ctr"/>
            <a:endParaRPr lang="en-GB" sz="2400" dirty="0"/>
          </a:p>
          <a:p>
            <a:pPr lvl="1" algn="ctr"/>
            <a:r>
              <a:rPr lang="en-GB" sz="2400" dirty="0"/>
              <a:t>Jeden miły komentarz może powstrzymać kłótnię. </a:t>
            </a:r>
          </a:p>
          <a:p>
            <a:pPr lvl="1" algn="ctr"/>
            <a:endParaRPr lang="en-GB" sz="2400" dirty="0"/>
          </a:p>
          <a:p>
            <a:pPr lvl="1" algn="ctr"/>
            <a:r>
              <a:rPr lang="en-GB" sz="2400" dirty="0"/>
              <a:t>Empatia pomaga nam </a:t>
            </a:r>
            <a:r>
              <a:rPr lang="en-GB" sz="2400" b="1" dirty="0"/>
              <a:t>Zastanów się, </a:t>
            </a:r>
            <a:r>
              <a:rPr lang="en-GB" sz="2400" dirty="0"/>
              <a:t>zanim coś opublikujesz.</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8181227"/>
      </p:ext>
    </p:extLst>
  </p:cSld>
  <p:clrMapOvr>
    <a:masterClrMapping/>
  </p:clrMapOvr>
</p:sld>
</file>

<file path=ppt/slides/slide1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55C83-5165-A7AF-BCCD-350751E1214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4FFBF75-6964-6899-BE80-57268AE7F175}"/>
              </a:ext>
            </a:extLst>
          </p:cNvPr>
          <p:cNvSpPr>
            <a:spLocks noGrp="1"/>
          </p:cNvSpPr>
          <p:nvPr>
            <p:ph type="title"/>
          </p:nvPr>
        </p:nvSpPr>
        <p:spPr/>
        <p:txBody>
          <a:bodyPr lIns="91440"/>
          <a:lstStyle/>
          <a:p>
            <a:r>
              <a:rPr lang="en-US" sz="2400" i="1" dirty="0"/>
              <a:t>Moduł 8 (dla nauczycieli): Cyfrowe samopoczucie w klasie</a:t>
            </a:r>
            <a:endParaRPr lang="el-GR" sz="2400" dirty="0"/>
          </a:p>
        </p:txBody>
      </p:sp>
      <p:sp>
        <p:nvSpPr>
          <p:cNvPr id="6" name="Text Placeholder 5">
            <a:extLst>
              <a:ext uri="{FF2B5EF4-FFF2-40B4-BE49-F238E27FC236}">
                <a16:creationId xmlns:a16="http://schemas.microsoft.com/office/drawing/2014/main" id="{E38A221E-1F19-055B-E1BD-69531DBE3C20}"/>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Temat 2: Siła empatii</a:t>
            </a:r>
            <a:endParaRPr lang="en-GB" b="1" i="1" dirty="0">
              <a:solidFill>
                <a:schemeClr val="accent1">
                  <a:lumMod val="75000"/>
                </a:schemeClr>
              </a:solidFill>
            </a:endParaRPr>
          </a:p>
          <a:p>
            <a:endParaRPr lang="en-GB" b="1" i="1" dirty="0">
              <a:solidFill>
                <a:schemeClr val="accent6">
                  <a:lumMod val="75000"/>
                </a:schemeClr>
              </a:solidFill>
            </a:endParaRPr>
          </a:p>
          <a:p>
            <a:endParaRPr lang="en-GB" b="1" i="1" dirty="0">
              <a:solidFill>
                <a:schemeClr val="accent6">
                  <a:lumMod val="75000"/>
                </a:schemeClr>
              </a:solidFill>
            </a:endParaRPr>
          </a:p>
        </p:txBody>
      </p:sp>
      <p:pic>
        <p:nvPicPr>
          <p:cNvPr id="2" name="Content Placeholder 1">
            <a:extLst>
              <a:ext uri="{FF2B5EF4-FFF2-40B4-BE49-F238E27FC236}">
                <a16:creationId xmlns:a16="http://schemas.microsoft.com/office/drawing/2014/main" id="{399B014B-249E-A20A-52CD-B79D68A15D57}"/>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CDF68C0B-EEA0-D975-3C9D-109596C4B01F}"/>
              </a:ext>
            </a:extLst>
          </p:cNvPr>
          <p:cNvSpPr txBox="1"/>
          <p:nvPr/>
        </p:nvSpPr>
        <p:spPr>
          <a:xfrm>
            <a:off x="149679" y="1405534"/>
            <a:ext cx="8879030" cy="4431983"/>
          </a:xfrm>
          <a:prstGeom prst="rect">
            <a:avLst/>
          </a:prstGeom>
          <a:noFill/>
        </p:spPr>
        <p:txBody>
          <a:bodyPr wrap="square">
            <a:spAutoFit/>
          </a:bodyPr>
          <a:lstStyle/>
          <a:p>
            <a:pPr lvl="0"/>
            <a:r>
              <a:rPr lang="en-GB" sz="2400" b="1" dirty="0"/>
              <a:t>To Ty jesteś obrońcą</a:t>
            </a:r>
          </a:p>
          <a:p>
            <a:pPr lvl="0" algn="ctr"/>
            <a:endParaRPr lang="en-GB" sz="2400" b="1" dirty="0"/>
          </a:p>
          <a:p>
            <a:pPr lvl="0" algn="ctr"/>
            <a:r>
              <a:rPr lang="en-GB" sz="2400" dirty="0"/>
              <a:t>Nie bądź tylko obserwatorem, pomóż!</a:t>
            </a:r>
          </a:p>
          <a:p>
            <a:pPr lvl="0" algn="ctr"/>
            <a:endParaRPr lang="en-GB" sz="2400" dirty="0"/>
          </a:p>
          <a:p>
            <a:pPr lvl="0" algn="ctr"/>
            <a:endParaRPr lang="en-GB" sz="2400" dirty="0"/>
          </a:p>
          <a:p>
            <a:pPr lvl="0" algn="ctr"/>
            <a:r>
              <a:rPr lang="en-GB" sz="2400" dirty="0"/>
              <a:t>Wspieraj osobę, która jest ofiarą prześladowań. </a:t>
            </a:r>
          </a:p>
          <a:p>
            <a:pPr lvl="0" algn="ctr"/>
            <a:endParaRPr lang="en-GB" sz="2400" dirty="0"/>
          </a:p>
          <a:p>
            <a:pPr lvl="0" algn="ctr"/>
            <a:r>
              <a:rPr lang="en-GB" sz="2400" dirty="0"/>
              <a:t>Powiedz o tym zaufanej osobie dorosłej. </a:t>
            </a:r>
          </a:p>
          <a:p>
            <a:pPr lvl="0" algn="ctr"/>
            <a:endParaRPr lang="en-GB" sz="2400" dirty="0"/>
          </a:p>
          <a:p>
            <a:pPr lvl="0" algn="ctr"/>
            <a:r>
              <a:rPr lang="en-GB" sz="2400" dirty="0"/>
              <a:t>Nie „polub” ani nie „udostępniaj” złośliwych postów.</a:t>
            </a:r>
          </a:p>
          <a:p>
            <a:pPr marR="0" lvl="0" algn="ctr"/>
            <a:endParaRPr lang="en-GB" sz="2400" b="1" dirty="0">
              <a:solidFill>
                <a:srgbClr val="080301"/>
              </a:solidFill>
              <a:effectLst/>
              <a:latin typeface="Calibri" panose="020F0502020204030204" pitchFamily="34" charset="0"/>
              <a:ea typeface="Times New Roman" panose="02020603050405020304" pitchFamily="18" charset="0"/>
            </a:endParaRPr>
          </a:p>
          <a:p>
            <a:pPr marR="0" lvl="0"/>
            <a:endParaRPr lang="en-GB" b="1" dirty="0">
              <a:solidFill>
                <a:srgbClr val="080301"/>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5155515"/>
      </p:ext>
    </p:extLst>
  </p:cSld>
  <p:clrMapOvr>
    <a:masterClrMapping/>
  </p:clrMapOvr>
</p:sld>
</file>

<file path=ppt/slides/slide1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AB3E7-6D4A-4BDB-D66B-208ED41174C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9E03AFC-C4D4-DDE8-585E-D5367F04826B}"/>
              </a:ext>
            </a:extLst>
          </p:cNvPr>
          <p:cNvSpPr>
            <a:spLocks noGrp="1"/>
          </p:cNvSpPr>
          <p:nvPr>
            <p:ph type="title"/>
          </p:nvPr>
        </p:nvSpPr>
        <p:spPr/>
        <p:txBody>
          <a:bodyPr lIns="91440"/>
          <a:lstStyle/>
          <a:p>
            <a:r>
              <a:rPr lang="en-US" sz="2400" i="1" dirty="0"/>
              <a:t>Moduł 8 (dla nauczycieli): Cyfrowe samopoczucie w klasie</a:t>
            </a:r>
            <a:endParaRPr lang="el-GR" sz="2400" dirty="0"/>
          </a:p>
        </p:txBody>
      </p:sp>
      <p:sp>
        <p:nvSpPr>
          <p:cNvPr id="6" name="Text Placeholder 5">
            <a:extLst>
              <a:ext uri="{FF2B5EF4-FFF2-40B4-BE49-F238E27FC236}">
                <a16:creationId xmlns:a16="http://schemas.microsoft.com/office/drawing/2014/main" id="{7302E0DD-D589-4B42-C271-5C5C4DE91F23}"/>
              </a:ext>
            </a:extLst>
          </p:cNvPr>
          <p:cNvSpPr>
            <a:spLocks noGrp="1"/>
          </p:cNvSpPr>
          <p:nvPr>
            <p:ph type="body" sz="quarter" idx="10"/>
          </p:nvPr>
        </p:nvSpPr>
        <p:spPr/>
        <p:txBody>
          <a:bodyPr/>
          <a:lstStyle/>
          <a:p>
            <a:endParaRPr lang="en-US" b="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Temat 2: Siła empatii</a:t>
            </a:r>
            <a:endParaRPr lang="en-GB" b="1" i="1" dirty="0">
              <a:solidFill>
                <a:schemeClr val="accent1">
                  <a:lumMod val="75000"/>
                </a:schemeClr>
              </a:solidFill>
            </a:endParaRPr>
          </a:p>
          <a:p>
            <a:endParaRPr lang="en-GB"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0BB23AC0-C746-6AC0-9563-0E440486C54B}"/>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95D32110-F553-2263-18C7-E3D2B3831B29}"/>
              </a:ext>
            </a:extLst>
          </p:cNvPr>
          <p:cNvSpPr txBox="1"/>
          <p:nvPr/>
        </p:nvSpPr>
        <p:spPr>
          <a:xfrm>
            <a:off x="97970" y="1563010"/>
            <a:ext cx="10957957" cy="4163319"/>
          </a:xfrm>
          <a:prstGeom prst="rect">
            <a:avLst/>
          </a:prstGeom>
          <a:noFill/>
        </p:spPr>
        <p:txBody>
          <a:bodyPr wrap="square">
            <a:spAutoFit/>
          </a:bodyPr>
          <a:lstStyle/>
          <a:p>
            <a:pPr algn="ctr"/>
            <a:r>
              <a:rPr lang="en-GB" sz="2400" b="1" dirty="0">
                <a:solidFill>
                  <a:schemeClr val="accent4">
                    <a:lumMod val="75000"/>
                  </a:schemeClr>
                </a:solidFill>
              </a:rPr>
              <a:t>Ćwiczenie: „Sprawdź mem” (interaktywne)</a:t>
            </a:r>
          </a:p>
          <a:p>
            <a:pPr algn="ctr"/>
            <a:endParaRPr lang="en-GB" sz="2400" b="1" dirty="0"/>
          </a:p>
          <a:p>
            <a:pPr algn="ctr"/>
            <a:r>
              <a:rPr lang="en-GB" sz="2400" b="1" dirty="0"/>
              <a:t>Zadanie: </a:t>
            </a:r>
            <a:r>
              <a:rPr lang="en-GB" sz="2400" dirty="0"/>
              <a:t>Czy to jest śmieszne, czy złośliwe?</a:t>
            </a:r>
          </a:p>
          <a:p>
            <a:pPr lvl="1" algn="ctr"/>
            <a:endParaRPr lang="en-GB" sz="2400" b="1" dirty="0"/>
          </a:p>
          <a:p>
            <a:pPr lvl="1" algn="ctr"/>
            <a:r>
              <a:rPr lang="en-GB" sz="2400" b="1" dirty="0"/>
              <a:t>Interakcja:</a:t>
            </a:r>
            <a:r>
              <a:rPr lang="en-GB" sz="2400" dirty="0"/>
              <a:t> </a:t>
            </a:r>
          </a:p>
          <a:p>
            <a:pPr lvl="1" algn="ctr"/>
            <a:r>
              <a:rPr lang="en-GB" sz="2400" dirty="0"/>
              <a:t>Makieta „głupiego” mema jest wymierzona w osobę, którą znasz. </a:t>
            </a:r>
          </a:p>
          <a:p>
            <a:pPr lvl="1" algn="ctr"/>
            <a:endParaRPr lang="en-GB" sz="2400" dirty="0"/>
          </a:p>
          <a:p>
            <a:pPr lvl="1" algn="ctr"/>
            <a:r>
              <a:rPr lang="en-GB" sz="2400" i="1" dirty="0"/>
              <a:t>„Jak czułaby się osoba na zdjęciu?”</a:t>
            </a: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7781627"/>
      </p:ext>
    </p:extLst>
  </p:cSld>
  <p:clrMapOvr>
    <a:masterClrMapping/>
  </p:clrMapOvr>
</p:sld>
</file>

<file path=ppt/slides/slide1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E1495-67B9-C709-94D4-242CC3D0B745}"/>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2E85BE8-985A-E07B-FC1E-07922188C33D}"/>
              </a:ext>
            </a:extLst>
          </p:cNvPr>
          <p:cNvSpPr>
            <a:spLocks noGrp="1"/>
          </p:cNvSpPr>
          <p:nvPr>
            <p:ph type="title"/>
          </p:nvPr>
        </p:nvSpPr>
        <p:spPr/>
        <p:txBody>
          <a:bodyPr lIns="91440"/>
          <a:lstStyle/>
          <a:p>
            <a:r>
              <a:rPr lang="en-US" sz="2400" i="1" dirty="0"/>
              <a:t>Moduł 8 (dla nauczycieli): Cyfrowe samopoczucie w klasie</a:t>
            </a:r>
            <a:endParaRPr lang="el-GR" sz="2400" dirty="0"/>
          </a:p>
        </p:txBody>
      </p:sp>
      <p:sp>
        <p:nvSpPr>
          <p:cNvPr id="6" name="Text Placeholder 5">
            <a:extLst>
              <a:ext uri="{FF2B5EF4-FFF2-40B4-BE49-F238E27FC236}">
                <a16:creationId xmlns:a16="http://schemas.microsoft.com/office/drawing/2014/main" id="{9B072C13-2600-5194-105E-55DDBEF549EF}"/>
              </a:ext>
            </a:extLst>
          </p:cNvPr>
          <p:cNvSpPr>
            <a:spLocks noGrp="1"/>
          </p:cNvSpPr>
          <p:nvPr>
            <p:ph type="body" sz="quarter" idx="10"/>
          </p:nvPr>
        </p:nvSpPr>
        <p:spPr/>
        <p:txBody>
          <a:bodyPr/>
          <a:lstStyle/>
          <a:p>
            <a:endParaRPr lang="en-US" b="1" dirty="0">
              <a:solidFill>
                <a:schemeClr val="accent6">
                  <a:lumMod val="75000"/>
                </a:schemeClr>
              </a:solidFill>
            </a:endParaRPr>
          </a:p>
          <a:p>
            <a:endParaRPr lang="en-US" b="1" i="1" dirty="0">
              <a:solidFill>
                <a:schemeClr val="accent6">
                  <a:lumMod val="75000"/>
                </a:schemeClr>
              </a:solidFill>
            </a:endParaRPr>
          </a:p>
          <a:p>
            <a:r>
              <a:rPr lang="en-US" b="1" dirty="0">
                <a:solidFill>
                  <a:schemeClr val="accent1">
                    <a:lumMod val="75000"/>
                  </a:schemeClr>
                </a:solidFill>
              </a:rPr>
              <a:t>Temat 2: Siła empatii</a:t>
            </a:r>
            <a:endParaRPr lang="en-GB" b="1" dirty="0">
              <a:solidFill>
                <a:schemeClr val="accent6">
                  <a:lumMod val="75000"/>
                </a:schemeClr>
              </a:solidFill>
            </a:endParaRPr>
          </a:p>
          <a:p>
            <a:endParaRPr lang="en-GB"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8E006259-677A-F5E9-2917-2FBB9520F0F5}"/>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354C4389-E601-0AA5-3B48-DBA58AE10C9C}"/>
              </a:ext>
            </a:extLst>
          </p:cNvPr>
          <p:cNvSpPr txBox="1"/>
          <p:nvPr/>
        </p:nvSpPr>
        <p:spPr>
          <a:xfrm>
            <a:off x="97970" y="1563010"/>
            <a:ext cx="10957957" cy="5271315"/>
          </a:xfrm>
          <a:prstGeom prst="rect">
            <a:avLst/>
          </a:prstGeom>
          <a:noFill/>
        </p:spPr>
        <p:txBody>
          <a:bodyPr wrap="square">
            <a:spAutoFit/>
          </a:bodyPr>
          <a:lstStyle/>
          <a:p>
            <a:pPr algn="ctr"/>
            <a:r>
              <a:rPr lang="en-GB" sz="2400" b="1" dirty="0">
                <a:solidFill>
                  <a:schemeClr val="accent4">
                    <a:lumMod val="75000"/>
                  </a:schemeClr>
                </a:solidFill>
              </a:rPr>
              <a:t>Ćwiczenie: „Miła odpowiedź” (grupa)</a:t>
            </a:r>
            <a:endParaRPr lang="en-GB" sz="2400" dirty="0">
              <a:solidFill>
                <a:schemeClr val="accent4">
                  <a:lumMod val="75000"/>
                </a:schemeClr>
              </a:solidFill>
            </a:endParaRPr>
          </a:p>
          <a:p>
            <a:pPr lvl="1" algn="ctr"/>
            <a:endParaRPr lang="en-GB" sz="2400" b="1" dirty="0"/>
          </a:p>
          <a:p>
            <a:pPr lvl="1" algn="ctr"/>
            <a:r>
              <a:rPr lang="en-GB" sz="2400" b="1" dirty="0"/>
              <a:t>Zadanie: </a:t>
            </a:r>
            <a:r>
              <a:rPr lang="en-GB" sz="2400" dirty="0"/>
              <a:t>Zostań inżynierem życzliwości</a:t>
            </a:r>
          </a:p>
          <a:p>
            <a:pPr lvl="1" algn="ctr"/>
            <a:endParaRPr lang="en-GB" sz="2400" b="1" dirty="0"/>
          </a:p>
          <a:p>
            <a:pPr lvl="1" algn="ctr"/>
            <a:r>
              <a:rPr lang="en-GB" sz="2400" b="1" dirty="0"/>
              <a:t>Interakcja:</a:t>
            </a:r>
            <a:r>
              <a:rPr lang="en-GB" sz="2400" dirty="0"/>
              <a:t> </a:t>
            </a:r>
          </a:p>
          <a:p>
            <a:pPr lvl="1" algn="ctr"/>
            <a:r>
              <a:rPr lang="en-GB" sz="2400" dirty="0"/>
              <a:t>W parach otrzymacie „krzywdzący post”. </a:t>
            </a:r>
          </a:p>
          <a:p>
            <a:pPr lvl="1" algn="ctr"/>
            <a:r>
              <a:rPr lang="en-GB" sz="2400" dirty="0"/>
              <a:t>Powinniście napisać najbardziej wspierającą prywatną wiadomość </a:t>
            </a:r>
          </a:p>
          <a:p>
            <a:pPr lvl="1" algn="ctr"/>
            <a:r>
              <a:rPr lang="en-GB" sz="2400" dirty="0"/>
              <a:t>, jaką tylko możecie wymyślić, do ofiary.</a:t>
            </a:r>
          </a:p>
          <a:p>
            <a:pPr algn="ctr"/>
            <a:endParaRPr lang="en-GB" sz="2400" b="1" dirty="0">
              <a:solidFill>
                <a:schemeClr val="accent4">
                  <a:lumMod val="75000"/>
                </a:schemeClr>
              </a:solidFill>
            </a:endParaRPr>
          </a:p>
          <a:p>
            <a:pPr algn="ctr"/>
            <a:endParaRPr lang="en-GB" sz="2400" dirty="0"/>
          </a:p>
          <a:p>
            <a:pPr algn="ct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4607693"/>
      </p:ext>
    </p:extLst>
  </p:cSld>
  <p:clrMapOvr>
    <a:masterClrMapping/>
  </p:clrMapOvr>
</p:sld>
</file>

<file path=ppt/slides/slide1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9E000-07C4-0970-E278-5CB759991E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B9E0A8-86C7-0BAD-983C-8CF98D4B45D8}"/>
              </a:ext>
            </a:extLst>
          </p:cNvPr>
          <p:cNvSpPr>
            <a:spLocks noGrp="1"/>
          </p:cNvSpPr>
          <p:nvPr>
            <p:ph type="ctrTitle"/>
          </p:nvPr>
        </p:nvSpPr>
        <p:spPr/>
        <p:txBody>
          <a:bodyPr>
            <a:normAutofit fontScale="90000"/>
          </a:bodyPr>
          <a:lstStyle/>
          <a:p>
            <a:r>
              <a:rPr lang="en-US" sz="2400" b="0" i="1" dirty="0"/>
              <a:t>Moduł 8 (Nauczyciele): </a:t>
            </a:r>
            <a:br>
              <a:rPr lang="en-US" sz="2400" b="0" i="1" dirty="0"/>
            </a:br>
            <a:r>
              <a:rPr lang="en-US" sz="2400" b="0" i="1" dirty="0"/>
              <a:t>Dobre samopoczucie cyfrowe w klasie </a:t>
            </a:r>
            <a:br>
              <a:rPr lang="en-US" sz="2400" b="0" i="1"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E1C0FBEE-9145-2830-DADD-42BC86B066FE}"/>
              </a:ext>
            </a:extLst>
          </p:cNvPr>
          <p:cNvSpPr>
            <a:spLocks noGrp="1"/>
          </p:cNvSpPr>
          <p:nvPr>
            <p:ph type="subTitle" idx="1"/>
          </p:nvPr>
        </p:nvSpPr>
        <p:spPr>
          <a:xfrm>
            <a:off x="374726" y="3662221"/>
            <a:ext cx="7391858" cy="1292830"/>
          </a:xfrm>
        </p:spPr>
        <p:txBody>
          <a:bodyPr>
            <a:normAutofit/>
          </a:bodyPr>
          <a:lstStyle/>
          <a:p>
            <a:endParaRPr lang="en-US" sz="2800" b="1" dirty="0">
              <a:solidFill>
                <a:schemeClr val="accent6">
                  <a:lumMod val="75000"/>
                </a:schemeClr>
              </a:solidFill>
            </a:endParaRPr>
          </a:p>
          <a:p>
            <a:r>
              <a:rPr lang="en-US" sz="2400" b="1" dirty="0">
                <a:solidFill>
                  <a:schemeClr val="accent1">
                    <a:lumMod val="75000"/>
                  </a:schemeClr>
                </a:solidFill>
              </a:rPr>
              <a:t>Temat 3: Regulacja emocjonalna</a:t>
            </a:r>
          </a:p>
          <a:p>
            <a:endParaRPr lang="en-CY" sz="2800" dirty="0"/>
          </a:p>
        </p:txBody>
      </p:sp>
    </p:spTree>
    <p:extLst>
      <p:ext uri="{BB962C8B-B14F-4D97-AF65-F5344CB8AC3E}">
        <p14:creationId xmlns:p14="http://schemas.microsoft.com/office/powerpoint/2010/main" val="829492531"/>
      </p:ext>
    </p:extLst>
  </p:cSld>
  <p:clrMapOvr>
    <a:masterClrMapping/>
  </p:clrMapOvr>
</p:sld>
</file>

<file path=ppt/slides/slide1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CDC1E-AE59-7D12-6DFC-40F74B42E0AF}"/>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C756E9C-3630-07EA-97B3-3F0A0DA41D08}"/>
              </a:ext>
            </a:extLst>
          </p:cNvPr>
          <p:cNvSpPr>
            <a:spLocks noGrp="1"/>
          </p:cNvSpPr>
          <p:nvPr>
            <p:ph type="title"/>
          </p:nvPr>
        </p:nvSpPr>
        <p:spPr/>
        <p:txBody>
          <a:bodyPr lIns="91440"/>
          <a:lstStyle/>
          <a:p>
            <a:r>
              <a:rPr lang="en-US" sz="2400" i="1" dirty="0"/>
              <a:t>Moduł 8 (dla nauczycieli): Dobrostan cyfrowy w klasie</a:t>
            </a:r>
            <a:endParaRPr lang="el-GR" sz="2400" dirty="0"/>
          </a:p>
        </p:txBody>
      </p:sp>
      <p:sp>
        <p:nvSpPr>
          <p:cNvPr id="6" name="Text Placeholder 5">
            <a:extLst>
              <a:ext uri="{FF2B5EF4-FFF2-40B4-BE49-F238E27FC236}">
                <a16:creationId xmlns:a16="http://schemas.microsoft.com/office/drawing/2014/main" id="{4D6933A7-7FD5-EADA-EF8C-2835BD7FF988}"/>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1">
                    <a:lumMod val="75000"/>
                  </a:schemeClr>
                </a:solidFill>
              </a:rPr>
              <a:t>Temat 3: Regulacja emocji</a:t>
            </a:r>
          </a:p>
          <a:p>
            <a:endParaRPr lang="en-US" b="1" i="1" dirty="0">
              <a:solidFill>
                <a:schemeClr val="accent6">
                  <a:lumMod val="75000"/>
                </a:schemeClr>
              </a:solidFill>
            </a:endParaRPr>
          </a:p>
        </p:txBody>
      </p:sp>
      <p:pic>
        <p:nvPicPr>
          <p:cNvPr id="2" name="Content Placeholder 1">
            <a:extLst>
              <a:ext uri="{FF2B5EF4-FFF2-40B4-BE49-F238E27FC236}">
                <a16:creationId xmlns:a16="http://schemas.microsoft.com/office/drawing/2014/main" id="{A1005BE0-AD0D-F3E3-14CA-AFD352669A26}"/>
              </a:ext>
            </a:extLst>
          </p:cNvPr>
          <p:cNvPicPr>
            <a:picLocks noGrp="1" noChangeAspect="1"/>
          </p:cNvPicPr>
          <p:nvPr>
            <p:ph sz="quarter" idx="12"/>
          </p:nvPr>
        </p:nvPicPr>
        <p:blipFill>
          <a:blip r:embed="rId3"/>
          <a:stretch>
            <a:fillRect/>
          </a:stretch>
        </p:blipFill>
        <p:spPr>
          <a:xfrm>
            <a:off x="10098709" y="5741145"/>
            <a:ext cx="1943612" cy="892419"/>
          </a:xfrm>
          <a:prstGeom prst="rect">
            <a:avLst/>
          </a:prstGeom>
        </p:spPr>
      </p:pic>
      <p:sp>
        <p:nvSpPr>
          <p:cNvPr id="4" name="TextBox 3">
            <a:extLst>
              <a:ext uri="{FF2B5EF4-FFF2-40B4-BE49-F238E27FC236}">
                <a16:creationId xmlns:a16="http://schemas.microsoft.com/office/drawing/2014/main" id="{85458BDB-F3F2-29FA-B251-1A7D0772C554}"/>
              </a:ext>
            </a:extLst>
          </p:cNvPr>
          <p:cNvSpPr txBox="1"/>
          <p:nvPr/>
        </p:nvSpPr>
        <p:spPr>
          <a:xfrm>
            <a:off x="102422" y="1405534"/>
            <a:ext cx="10267705" cy="4347985"/>
          </a:xfrm>
          <a:prstGeom prst="rect">
            <a:avLst/>
          </a:prstGeom>
          <a:noFill/>
        </p:spPr>
        <p:txBody>
          <a:bodyPr wrap="square">
            <a:spAutoFit/>
          </a:bodyPr>
          <a:lstStyle/>
          <a:p>
            <a:pPr lvl="0"/>
            <a:r>
              <a:rPr lang="en-GB" sz="2400" b="1" dirty="0"/>
              <a:t>Zarządzanie swoją „cyfrową baterią”</a:t>
            </a:r>
            <a:endParaRPr lang="en-GB" sz="2400" dirty="0"/>
          </a:p>
          <a:p>
            <a:pPr lvl="1" algn="ctr"/>
            <a:endParaRPr lang="en-GB" sz="2400" b="1" dirty="0"/>
          </a:p>
          <a:p>
            <a:pPr lvl="1" algn="ctr"/>
            <a:r>
              <a:rPr lang="en-GB" sz="2400" dirty="0"/>
              <a:t>Kiedy ekran staje się zbyt głośny</a:t>
            </a:r>
          </a:p>
          <a:p>
            <a:pPr lvl="1" algn="ctr"/>
            <a:endParaRPr lang="en-GB" sz="2400" dirty="0"/>
          </a:p>
          <a:p>
            <a:pPr lvl="1" algn="ctr"/>
            <a:endParaRPr lang="en-GB" sz="2400" dirty="0"/>
          </a:p>
          <a:p>
            <a:pPr lvl="1" algn="ctr"/>
            <a:r>
              <a:rPr lang="en-GB" sz="2400" dirty="0"/>
              <a:t>Porównywanie się z innymi lub obserwowanie „idealnego” życia </a:t>
            </a:r>
          </a:p>
          <a:p>
            <a:pPr lvl="1" algn="ctr"/>
            <a:r>
              <a:rPr lang="en-GB" sz="2400" dirty="0"/>
              <a:t>może wywołać u Ciebie niepokój lub zazdrość. </a:t>
            </a:r>
          </a:p>
          <a:p>
            <a:pPr lvl="1" algn="ctr"/>
            <a:endParaRPr lang="en-GB" sz="2400" dirty="0"/>
          </a:p>
          <a:p>
            <a:pPr lvl="1" algn="ctr"/>
            <a:r>
              <a:rPr lang="en-GB" sz="2400" dirty="0"/>
              <a:t>To normalne, że tak się czujesz!</a:t>
            </a:r>
          </a:p>
          <a:p>
            <a:pPr lvl="0"/>
            <a:endParaRPr lang="en-GB" sz="2400" b="1" dirty="0"/>
          </a:p>
          <a:p>
            <a:pPr lvl="0"/>
            <a:endParaRPr lang="en-GB" sz="12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91137347"/>
      </p:ext>
    </p:extLst>
  </p:cSld>
  <p:clrMapOvr>
    <a:masterClrMapping/>
  </p:clrMapOvr>
</p:sld>
</file>

<file path=ppt/slides/slide1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2BB0D-286B-3E45-C683-9056749B1B8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7AB90A9-DE05-952E-F816-6349B8824CBE}"/>
              </a:ext>
            </a:extLst>
          </p:cNvPr>
          <p:cNvSpPr>
            <a:spLocks noGrp="1"/>
          </p:cNvSpPr>
          <p:nvPr>
            <p:ph type="title"/>
          </p:nvPr>
        </p:nvSpPr>
        <p:spPr/>
        <p:txBody>
          <a:bodyPr lIns="91440"/>
          <a:lstStyle/>
          <a:p>
            <a:r>
              <a:rPr lang="en-US" sz="2400" i="1" dirty="0"/>
              <a:t>Moduł 8 (dla nauczycieli): Dobrostan cyfrowy w klasie</a:t>
            </a:r>
            <a:endParaRPr lang="el-GR" sz="2400" dirty="0"/>
          </a:p>
        </p:txBody>
      </p:sp>
      <p:sp>
        <p:nvSpPr>
          <p:cNvPr id="6" name="Text Placeholder 5">
            <a:extLst>
              <a:ext uri="{FF2B5EF4-FFF2-40B4-BE49-F238E27FC236}">
                <a16:creationId xmlns:a16="http://schemas.microsoft.com/office/drawing/2014/main" id="{B2662878-00EE-5A1F-61A4-2D79DE119D19}"/>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1">
                    <a:lumMod val="75000"/>
                  </a:schemeClr>
                </a:solidFill>
              </a:rPr>
              <a:t>Temat 3: Regulacja emocji</a:t>
            </a:r>
          </a:p>
          <a:p>
            <a:endParaRPr lang="en-US" b="1" i="1" dirty="0">
              <a:solidFill>
                <a:schemeClr val="accent6">
                  <a:lumMod val="75000"/>
                </a:schemeClr>
              </a:solidFill>
            </a:endParaRPr>
          </a:p>
        </p:txBody>
      </p:sp>
      <p:pic>
        <p:nvPicPr>
          <p:cNvPr id="2" name="Content Placeholder 1">
            <a:extLst>
              <a:ext uri="{FF2B5EF4-FFF2-40B4-BE49-F238E27FC236}">
                <a16:creationId xmlns:a16="http://schemas.microsoft.com/office/drawing/2014/main" id="{B645CEC8-44A4-0B08-5250-E7D99F40CC3D}"/>
              </a:ext>
            </a:extLst>
          </p:cNvPr>
          <p:cNvPicPr>
            <a:picLocks noGrp="1" noChangeAspect="1"/>
          </p:cNvPicPr>
          <p:nvPr>
            <p:ph sz="quarter" idx="12"/>
          </p:nvPr>
        </p:nvPicPr>
        <p:blipFill>
          <a:blip r:embed="rId3"/>
          <a:stretch>
            <a:fillRect/>
          </a:stretch>
        </p:blipFill>
        <p:spPr>
          <a:xfrm>
            <a:off x="9674051" y="5554109"/>
            <a:ext cx="2327333" cy="1068606"/>
          </a:xfrm>
          <a:prstGeom prst="rect">
            <a:avLst/>
          </a:prstGeom>
        </p:spPr>
      </p:pic>
      <p:sp>
        <p:nvSpPr>
          <p:cNvPr id="4" name="TextBox 3">
            <a:extLst>
              <a:ext uri="{FF2B5EF4-FFF2-40B4-BE49-F238E27FC236}">
                <a16:creationId xmlns:a16="http://schemas.microsoft.com/office/drawing/2014/main" id="{AD8A0EAC-637F-6CBE-41CB-63A5F1B7CB18}"/>
              </a:ext>
            </a:extLst>
          </p:cNvPr>
          <p:cNvSpPr txBox="1"/>
          <p:nvPr/>
        </p:nvSpPr>
        <p:spPr>
          <a:xfrm>
            <a:off x="149679" y="1405534"/>
            <a:ext cx="11041330" cy="3724096"/>
          </a:xfrm>
          <a:prstGeom prst="rect">
            <a:avLst/>
          </a:prstGeom>
          <a:noFill/>
        </p:spPr>
        <p:txBody>
          <a:bodyPr wrap="square">
            <a:spAutoFit/>
          </a:bodyPr>
          <a:lstStyle/>
          <a:p>
            <a:pPr lvl="0"/>
            <a:r>
              <a:rPr lang="en-GB" sz="2400" b="1" dirty="0"/>
              <a:t>3-etapowe przywrócenie równowagi</a:t>
            </a:r>
          </a:p>
          <a:p>
            <a:pPr lvl="0"/>
            <a:endParaRPr lang="en-GB" sz="2400" b="1" dirty="0"/>
          </a:p>
          <a:p>
            <a:pPr lvl="0" algn="ctr"/>
            <a:r>
              <a:rPr lang="en-GB" sz="2400" dirty="0"/>
              <a:t>Zachowaj kontrolę</a:t>
            </a:r>
          </a:p>
          <a:p>
            <a:pPr lvl="1"/>
            <a:endParaRPr lang="en-GB" sz="2400" dirty="0"/>
          </a:p>
          <a:p>
            <a:pPr marL="800100" lvl="1" indent="-342900">
              <a:buAutoNum type="arabicPeriod"/>
            </a:pPr>
            <a:r>
              <a:rPr lang="en-GB" sz="2400" b="1" dirty="0"/>
              <a:t>Głębokie oddechy: </a:t>
            </a:r>
            <a:r>
              <a:rPr lang="en-GB" sz="2400" dirty="0"/>
              <a:t>Uspokój swój umysł. </a:t>
            </a:r>
          </a:p>
          <a:p>
            <a:pPr marL="800100" lvl="1" indent="-342900">
              <a:buAutoNum type="arabicPeriod"/>
            </a:pPr>
            <a:r>
              <a:rPr lang="en-GB" sz="2400" b="1" dirty="0"/>
              <a:t>Odpoczynek od ekranu: </a:t>
            </a:r>
            <a:r>
              <a:rPr lang="en-GB" sz="2400" dirty="0"/>
              <a:t>Odsuń się na 5 minut.</a:t>
            </a:r>
          </a:p>
          <a:p>
            <a:pPr marL="800100" lvl="1" indent="-342900">
              <a:buAutoNum type="arabicPeriod"/>
            </a:pPr>
            <a:r>
              <a:rPr lang="en-GB" sz="2400" b="1" dirty="0"/>
              <a:t>Porozmawiaj o tym: </a:t>
            </a:r>
            <a:r>
              <a:rPr lang="en-GB" sz="2400" dirty="0"/>
              <a:t>Powiedz </a:t>
            </a:r>
            <a:r>
              <a:rPr lang="en-GB" sz="2400" b="1" dirty="0"/>
              <a:t>o tym </a:t>
            </a:r>
            <a:r>
              <a:rPr lang="en-GB" sz="2400" dirty="0"/>
              <a:t>przyjacielowi.</a:t>
            </a:r>
          </a:p>
          <a:p>
            <a:pPr lvl="0"/>
            <a:endParaRPr lang="en-GB" sz="2400" dirty="0"/>
          </a:p>
          <a:p>
            <a:pPr lvl="1"/>
            <a:endParaRPr lang="en-GB" sz="2000" dirty="0"/>
          </a:p>
          <a:p>
            <a:pPr lvl="0"/>
            <a:endParaRPr lang="en-GB" sz="2400" dirty="0"/>
          </a:p>
        </p:txBody>
      </p:sp>
    </p:spTree>
    <p:extLst>
      <p:ext uri="{BB962C8B-B14F-4D97-AF65-F5344CB8AC3E}">
        <p14:creationId xmlns:p14="http://schemas.microsoft.com/office/powerpoint/2010/main" val="3537252275"/>
      </p:ext>
    </p:extLst>
  </p:cSld>
  <p:clrMapOvr>
    <a:masterClrMapping/>
  </p:clrMapOvr>
</p:sld>
</file>

<file path=ppt/slides/slide1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8955D-7192-9252-D6AF-03A853BB9D1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DDF933A-363B-02A3-262D-552FA7910BDF}"/>
              </a:ext>
            </a:extLst>
          </p:cNvPr>
          <p:cNvSpPr>
            <a:spLocks noGrp="1"/>
          </p:cNvSpPr>
          <p:nvPr>
            <p:ph type="title"/>
          </p:nvPr>
        </p:nvSpPr>
        <p:spPr/>
        <p:txBody>
          <a:bodyPr lIns="91440"/>
          <a:lstStyle/>
          <a:p>
            <a:r>
              <a:rPr lang="en-US" sz="2400" i="1" dirty="0"/>
              <a:t>Moduł 8 (dla nauczycieli): Dobrostan cyfrowy w klasie</a:t>
            </a:r>
            <a:endParaRPr lang="el-GR" sz="2400" dirty="0"/>
          </a:p>
        </p:txBody>
      </p:sp>
      <p:sp>
        <p:nvSpPr>
          <p:cNvPr id="6" name="Text Placeholder 5">
            <a:extLst>
              <a:ext uri="{FF2B5EF4-FFF2-40B4-BE49-F238E27FC236}">
                <a16:creationId xmlns:a16="http://schemas.microsoft.com/office/drawing/2014/main" id="{76E80771-0A66-E77C-809B-37C4E01D1208}"/>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1">
                    <a:lumMod val="75000"/>
                  </a:schemeClr>
                </a:solidFill>
              </a:rPr>
              <a:t>Temat 3: Regulacja emocji</a:t>
            </a:r>
          </a:p>
          <a:p>
            <a:endParaRPr lang="en-US" b="1" i="1" dirty="0">
              <a:solidFill>
                <a:schemeClr val="accent6">
                  <a:lumMod val="75000"/>
                </a:schemeClr>
              </a:solidFill>
            </a:endParaRPr>
          </a:p>
        </p:txBody>
      </p:sp>
      <p:pic>
        <p:nvPicPr>
          <p:cNvPr id="2" name="Content Placeholder 1">
            <a:extLst>
              <a:ext uri="{FF2B5EF4-FFF2-40B4-BE49-F238E27FC236}">
                <a16:creationId xmlns:a16="http://schemas.microsoft.com/office/drawing/2014/main" id="{7D68E13D-E5D9-16DE-A77E-0C4CBD5E89E1}"/>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C078A1B9-4FFB-F7C7-921C-D5EC0753BE02}"/>
              </a:ext>
            </a:extLst>
          </p:cNvPr>
          <p:cNvSpPr txBox="1"/>
          <p:nvPr/>
        </p:nvSpPr>
        <p:spPr>
          <a:xfrm>
            <a:off x="181097" y="1405534"/>
            <a:ext cx="9856521" cy="3785652"/>
          </a:xfrm>
          <a:prstGeom prst="rect">
            <a:avLst/>
          </a:prstGeom>
          <a:noFill/>
        </p:spPr>
        <p:txBody>
          <a:bodyPr wrap="square">
            <a:spAutoFit/>
          </a:bodyPr>
          <a:lstStyle/>
          <a:p>
            <a:pPr lvl="0"/>
            <a:r>
              <a:rPr lang="en-GB" sz="2400" b="1" dirty="0"/>
              <a:t>Prowadź dziennik swojej podróży</a:t>
            </a:r>
            <a:endParaRPr lang="en-GB" sz="2400" dirty="0"/>
          </a:p>
          <a:p>
            <a:pPr lvl="1"/>
            <a:endParaRPr lang="en-GB" sz="2400" dirty="0"/>
          </a:p>
          <a:p>
            <a:pPr lvl="1" algn="ctr"/>
            <a:r>
              <a:rPr lang="en-GB" sz="2400" dirty="0"/>
              <a:t>Bądź swoim najlepszym przyjacielem</a:t>
            </a:r>
          </a:p>
          <a:p>
            <a:pPr lvl="1" algn="ctr"/>
            <a:endParaRPr lang="en-GB" sz="2400" dirty="0"/>
          </a:p>
          <a:p>
            <a:pPr lvl="1" algn="ctr"/>
            <a:r>
              <a:rPr lang="en-GB" sz="2400" dirty="0"/>
              <a:t>Zapisywanie swoich uczuć pomaga zrozumieć, </a:t>
            </a:r>
            <a:r>
              <a:rPr lang="en-GB" sz="2400" i="1" dirty="0"/>
              <a:t>dlaczego </a:t>
            </a:r>
            <a:r>
              <a:rPr lang="en-GB" sz="2400" dirty="0"/>
              <a:t>jesteś zdenerwowany. </a:t>
            </a:r>
          </a:p>
          <a:p>
            <a:pPr lvl="1" algn="ctr"/>
            <a:endParaRPr lang="en-GB" sz="2400" dirty="0"/>
          </a:p>
          <a:p>
            <a:pPr lvl="1" algn="ctr"/>
            <a:r>
              <a:rPr lang="en-GB" sz="2400" dirty="0"/>
              <a:t>Powstrzymuje nas to przed impulsywnymi reakcjami (wyładowywaniem się).</a:t>
            </a:r>
          </a:p>
          <a:p>
            <a:pPr lvl="0"/>
            <a:endParaRPr lang="en-GB" sz="2400" dirty="0"/>
          </a:p>
          <a:p>
            <a:pPr lvl="0" algn="ctr"/>
            <a:endParaRPr lang="en-GB" sz="2400" dirty="0"/>
          </a:p>
          <a:p>
            <a:pPr lvl="0"/>
            <a:endParaRPr lang="en-GB" sz="2400" dirty="0"/>
          </a:p>
        </p:txBody>
      </p:sp>
    </p:spTree>
    <p:extLst>
      <p:ext uri="{BB962C8B-B14F-4D97-AF65-F5344CB8AC3E}">
        <p14:creationId xmlns:p14="http://schemas.microsoft.com/office/powerpoint/2010/main" val="4138415489"/>
      </p:ext>
    </p:extLst>
  </p:cSld>
  <p:clrMapOvr>
    <a:masterClrMapping/>
  </p:clrMapOvr>
</p:sld>
</file>

<file path=ppt/slides/slide1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D373D-5923-52F5-8578-743D93A2884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B5C8C8D-4E57-2217-F6BE-2676AD6054B1}"/>
              </a:ext>
            </a:extLst>
          </p:cNvPr>
          <p:cNvSpPr>
            <a:spLocks noGrp="1"/>
          </p:cNvSpPr>
          <p:nvPr>
            <p:ph type="title"/>
          </p:nvPr>
        </p:nvSpPr>
        <p:spPr/>
        <p:txBody>
          <a:bodyPr lIns="91440"/>
          <a:lstStyle/>
          <a:p>
            <a:r>
              <a:rPr lang="en-US" sz="2400" i="1" dirty="0"/>
              <a:t>Moduł 8 (dla nauczycieli): Dobrostan cyfrowy w klasie</a:t>
            </a:r>
            <a:endParaRPr lang="el-GR" sz="2400" dirty="0"/>
          </a:p>
        </p:txBody>
      </p:sp>
      <p:sp>
        <p:nvSpPr>
          <p:cNvPr id="6" name="Text Placeholder 5">
            <a:extLst>
              <a:ext uri="{FF2B5EF4-FFF2-40B4-BE49-F238E27FC236}">
                <a16:creationId xmlns:a16="http://schemas.microsoft.com/office/drawing/2014/main" id="{3B443A7E-6128-E7A9-8B17-6E0063A2D663}"/>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Temat 3: Regulacja emocji</a:t>
            </a:r>
          </a:p>
          <a:p>
            <a:endParaRPr lang="en-CY" i="1" dirty="0"/>
          </a:p>
          <a:p>
            <a:endParaRPr lang="en-CY" i="1" dirty="0"/>
          </a:p>
        </p:txBody>
      </p:sp>
      <p:pic>
        <p:nvPicPr>
          <p:cNvPr id="2" name="Content Placeholder 1">
            <a:extLst>
              <a:ext uri="{FF2B5EF4-FFF2-40B4-BE49-F238E27FC236}">
                <a16:creationId xmlns:a16="http://schemas.microsoft.com/office/drawing/2014/main" id="{38FC5C39-8128-B090-AB90-5EF6A09B8C3C}"/>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EB24FBEB-E1B3-D6CE-9553-D0E417075EDA}"/>
              </a:ext>
            </a:extLst>
          </p:cNvPr>
          <p:cNvSpPr txBox="1"/>
          <p:nvPr/>
        </p:nvSpPr>
        <p:spPr>
          <a:xfrm>
            <a:off x="97970" y="1537854"/>
            <a:ext cx="10453255" cy="3046988"/>
          </a:xfrm>
          <a:prstGeom prst="rect">
            <a:avLst/>
          </a:prstGeom>
          <a:noFill/>
        </p:spPr>
        <p:txBody>
          <a:bodyPr wrap="square">
            <a:spAutoFit/>
          </a:bodyPr>
          <a:lstStyle/>
          <a:p>
            <a:pPr lvl="0" algn="ctr"/>
            <a:r>
              <a:rPr lang="en-GB" sz="2400" b="1" dirty="0">
                <a:solidFill>
                  <a:schemeClr val="accent4">
                    <a:lumMod val="75000"/>
                  </a:schemeClr>
                </a:solidFill>
              </a:rPr>
              <a:t>Ćwiczenie: „2-minutowe wyzwanie oddechowe” (indywidualne)</a:t>
            </a:r>
            <a:endParaRPr lang="en-GB" sz="2400" dirty="0">
              <a:solidFill>
                <a:schemeClr val="accent4">
                  <a:lumMod val="75000"/>
                </a:schemeClr>
              </a:solidFill>
            </a:endParaRPr>
          </a:p>
          <a:p>
            <a:pPr lvl="1" algn="ctr"/>
            <a:endParaRPr lang="en-GB" sz="2400" b="1" dirty="0"/>
          </a:p>
          <a:p>
            <a:pPr lvl="1" algn="ctr"/>
            <a:r>
              <a:rPr lang="en-GB" sz="2400" b="1" dirty="0"/>
              <a:t>Zadanie: </a:t>
            </a:r>
            <a:r>
              <a:rPr lang="en-GB" sz="2400" dirty="0"/>
              <a:t>Znajdź swój „wewnętrzny spokój”.</a:t>
            </a:r>
          </a:p>
          <a:p>
            <a:pPr lvl="1" algn="ctr"/>
            <a:endParaRPr lang="en-GB" sz="2400" b="1" dirty="0"/>
          </a:p>
          <a:p>
            <a:pPr lvl="1" algn="ctr"/>
            <a:r>
              <a:rPr lang="en-GB" sz="2400" b="1" dirty="0"/>
              <a:t>Interakcja: </a:t>
            </a:r>
            <a:r>
              <a:rPr lang="en-GB" sz="2400" dirty="0"/>
              <a:t>Postępuj zgodnie z logo projektu widocznym na slajdzie.</a:t>
            </a:r>
          </a:p>
          <a:p>
            <a:pPr lvl="0" algn="ctr"/>
            <a:endParaRPr lang="en-GB" sz="2400" dirty="0">
              <a:solidFill>
                <a:schemeClr val="accent4">
                  <a:lumMod val="75000"/>
                </a:schemeClr>
              </a:solidFill>
            </a:endParaRPr>
          </a:p>
          <a:p>
            <a:pPr lvl="0" algn="ctr"/>
            <a:endParaRPr lang="en-GB" sz="2400" b="1" dirty="0"/>
          </a:p>
          <a:p>
            <a:pPr lvl="0" algn="ct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18470501"/>
      </p:ext>
    </p:extLst>
  </p:cSld>
  <p:clrMapOvr>
    <a:masterClrMapping/>
  </p:clrMapOvr>
</p:sld>
</file>

<file path=ppt/slides/slide1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09E13-0A2C-4A25-DAD6-D92ECD78FDF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299FB69-135D-54F9-D840-0AF031687865}"/>
              </a:ext>
            </a:extLst>
          </p:cNvPr>
          <p:cNvSpPr>
            <a:spLocks noGrp="1"/>
          </p:cNvSpPr>
          <p:nvPr>
            <p:ph type="title"/>
          </p:nvPr>
        </p:nvSpPr>
        <p:spPr/>
        <p:txBody>
          <a:bodyPr lIns="91440"/>
          <a:lstStyle/>
          <a:p>
            <a:r>
              <a:rPr lang="en-US" sz="2400" i="1" dirty="0"/>
              <a:t>Moduł 8 (dla nauczycieli): Dobrostan cyfrowy w klasie</a:t>
            </a:r>
            <a:endParaRPr lang="el-GR" sz="2400" dirty="0"/>
          </a:p>
        </p:txBody>
      </p:sp>
      <p:sp>
        <p:nvSpPr>
          <p:cNvPr id="6" name="Text Placeholder 5">
            <a:extLst>
              <a:ext uri="{FF2B5EF4-FFF2-40B4-BE49-F238E27FC236}">
                <a16:creationId xmlns:a16="http://schemas.microsoft.com/office/drawing/2014/main" id="{3474CD6E-AD40-753C-8A0A-4C057BBB1D09}"/>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Temat 3: Regulacja emocji</a:t>
            </a:r>
          </a:p>
          <a:p>
            <a:endParaRPr lang="en-CY" i="1" dirty="0"/>
          </a:p>
          <a:p>
            <a:endParaRPr lang="en-CY" i="1" dirty="0"/>
          </a:p>
        </p:txBody>
      </p:sp>
      <p:pic>
        <p:nvPicPr>
          <p:cNvPr id="2" name="Content Placeholder 1">
            <a:extLst>
              <a:ext uri="{FF2B5EF4-FFF2-40B4-BE49-F238E27FC236}">
                <a16:creationId xmlns:a16="http://schemas.microsoft.com/office/drawing/2014/main" id="{EF716242-9A0F-0329-F909-B2B6514136DA}"/>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BA8287B8-161F-3697-3630-738BB8C40738}"/>
              </a:ext>
            </a:extLst>
          </p:cNvPr>
          <p:cNvSpPr txBox="1"/>
          <p:nvPr/>
        </p:nvSpPr>
        <p:spPr>
          <a:xfrm>
            <a:off x="748144" y="1769291"/>
            <a:ext cx="10453255" cy="4893647"/>
          </a:xfrm>
          <a:prstGeom prst="rect">
            <a:avLst/>
          </a:prstGeom>
          <a:noFill/>
        </p:spPr>
        <p:txBody>
          <a:bodyPr wrap="square">
            <a:spAutoFit/>
          </a:bodyPr>
          <a:lstStyle/>
          <a:p>
            <a:pPr lvl="0" algn="ctr"/>
            <a:r>
              <a:rPr lang="en-GB" sz="2400" b="1" dirty="0">
                <a:solidFill>
                  <a:schemeClr val="accent4">
                    <a:lumMod val="75000"/>
                  </a:schemeClr>
                </a:solidFill>
              </a:rPr>
              <a:t>Ćwiczenie: „Głosowanie na strategię” (interaktywne)</a:t>
            </a:r>
            <a:endParaRPr lang="en-GB" sz="2400" dirty="0">
              <a:solidFill>
                <a:schemeClr val="accent4">
                  <a:lumMod val="75000"/>
                </a:schemeClr>
              </a:solidFill>
            </a:endParaRPr>
          </a:p>
          <a:p>
            <a:pPr lvl="1"/>
            <a:endParaRPr lang="en-GB" sz="2400" b="1" dirty="0"/>
          </a:p>
          <a:p>
            <a:pPr lvl="1" algn="ctr"/>
            <a:r>
              <a:rPr lang="en-GB" sz="2400" b="1" dirty="0"/>
              <a:t>Zadanie: </a:t>
            </a:r>
            <a:r>
              <a:rPr lang="en-GB" sz="2400" dirty="0"/>
              <a:t>Która strategia jest TWOJĄ ulubioną?</a:t>
            </a:r>
          </a:p>
          <a:p>
            <a:pPr lvl="1"/>
            <a:endParaRPr lang="en-GB" sz="2400" b="1" dirty="0"/>
          </a:p>
          <a:p>
            <a:pPr lvl="1"/>
            <a:r>
              <a:rPr lang="en-GB" sz="2400" b="1" dirty="0"/>
              <a:t>Interakcja:</a:t>
            </a:r>
            <a:r>
              <a:rPr lang="en-GB" sz="2400" dirty="0"/>
              <a:t> </a:t>
            </a:r>
          </a:p>
          <a:p>
            <a:pPr lvl="1"/>
            <a:r>
              <a:rPr lang="en-GB" sz="2400" dirty="0"/>
              <a:t>Głosowanie przez podniesienie rąk: </a:t>
            </a:r>
          </a:p>
          <a:p>
            <a:pPr marL="800100" lvl="1" indent="-342900">
              <a:buAutoNum type="alphaUcParenR"/>
            </a:pPr>
            <a:r>
              <a:rPr lang="en-GB" sz="2400" i="1" dirty="0"/>
              <a:t>Przerwa na ekran</a:t>
            </a:r>
          </a:p>
          <a:p>
            <a:pPr marL="800100" lvl="1" indent="-342900">
              <a:buAutoNum type="alphaUcParenR"/>
            </a:pPr>
            <a:r>
              <a:rPr lang="en-GB" sz="2400" i="1" dirty="0"/>
              <a:t>Głębokie oddychanie</a:t>
            </a:r>
          </a:p>
          <a:p>
            <a:pPr marL="800100" lvl="1" indent="-342900">
              <a:buAutoNum type="alphaUcParenR"/>
            </a:pPr>
            <a:r>
              <a:rPr lang="en-GB" sz="2400" i="1" dirty="0"/>
              <a:t>Prowadzenie dziennika, </a:t>
            </a:r>
          </a:p>
          <a:p>
            <a:pPr marL="800100" lvl="1" indent="-342900">
              <a:buAutoNum type="alphaUcParenR"/>
            </a:pPr>
            <a:r>
              <a:rPr lang="en-GB" sz="2400" i="1" dirty="0"/>
              <a:t>rozmowa z osobą dorosłą.</a:t>
            </a:r>
            <a:endParaRPr lang="en-GB" sz="2400" dirty="0"/>
          </a:p>
          <a:p>
            <a:pPr lvl="0" algn="ctr"/>
            <a:endParaRPr lang="en-GB" sz="2400" dirty="0">
              <a:solidFill>
                <a:schemeClr val="accent4">
                  <a:lumMod val="75000"/>
                </a:schemeClr>
              </a:solidFill>
            </a:endParaRPr>
          </a:p>
          <a:p>
            <a:pPr lvl="0" algn="ctr"/>
            <a:endParaRPr lang="en-GB" sz="2400" b="1" dirty="0"/>
          </a:p>
          <a:p>
            <a:pPr lvl="0" algn="ct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35796448"/>
      </p:ext>
    </p:extLst>
  </p:cSld>
  <p:clrMapOvr>
    <a:masterClrMapping/>
  </p:clrMapOvr>
</p:sld>
</file>

<file path=ppt/slides/slide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650E-0553-747D-EFC6-FDB953FF7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57A7A-8CCC-24C0-6FFD-E409081F3D80}"/>
              </a:ext>
            </a:extLst>
          </p:cNvPr>
          <p:cNvSpPr>
            <a:spLocks noGrp="1"/>
          </p:cNvSpPr>
          <p:nvPr>
            <p:ph type="ctrTitle"/>
          </p:nvPr>
        </p:nvSpPr>
        <p:spPr/>
        <p:txBody>
          <a:bodyPr>
            <a:normAutofit fontScale="90000"/>
          </a:bodyPr>
          <a:lstStyle/>
          <a:p>
            <a:br>
              <a:rPr lang="en-US" sz="2800" b="0" i="1" dirty="0">
                <a:latin typeface="+mj-lt"/>
              </a:rPr>
            </a:br>
            <a:r>
              <a:rPr lang="en-US" sz="2700" b="0" i="1" dirty="0"/>
              <a:t>Moduł 8 (Nauczyciele)</a:t>
            </a:r>
            <a:br>
              <a:rPr lang="el-GR" sz="2700" b="0" i="1" dirty="0"/>
            </a:br>
            <a:r>
              <a:rPr lang="en-US" sz="2700" b="0" i="1" dirty="0"/>
              <a:t>Dobre samopoczucie cyfrowe w klasie</a:t>
            </a:r>
            <a:br>
              <a:rPr lang="en-US" sz="2700" b="0" i="1" dirty="0"/>
            </a:br>
            <a:br>
              <a:rPr lang="en-CY" sz="1800"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90332EB-1E18-9827-5E3E-009A9EA1433C}"/>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Temat 1: Rozszyfrowanie cyberprzemocy</a:t>
            </a: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3575798357"/>
      </p:ext>
    </p:extLst>
  </p:cSld>
  <p:clrMapOvr>
    <a:masterClrMapping/>
  </p:clrMapOvr>
</p:sld>
</file>

<file path=ppt/slides/slide2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B1CA0-715A-AC64-47B1-0D705E417C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F51EAD-4B7F-4CB1-E4B4-1017B6B3FADD}"/>
              </a:ext>
            </a:extLst>
          </p:cNvPr>
          <p:cNvSpPr>
            <a:spLocks noGrp="1"/>
          </p:cNvSpPr>
          <p:nvPr>
            <p:ph type="ctrTitle"/>
          </p:nvPr>
        </p:nvSpPr>
        <p:spPr/>
        <p:txBody>
          <a:bodyPr>
            <a:normAutofit fontScale="90000"/>
          </a:bodyPr>
          <a:lstStyle/>
          <a:p>
            <a:r>
              <a:rPr lang="en-US" sz="2400" b="0" i="1" dirty="0"/>
              <a:t>Moduł 8 (Nauczyciele): </a:t>
            </a:r>
            <a:br>
              <a:rPr lang="en-US" sz="2400" b="0" i="1" dirty="0"/>
            </a:br>
            <a:r>
              <a:rPr lang="en-US" sz="2400" b="0" i="1" dirty="0"/>
              <a:t>Dobre samopoczucie cyfrowe w klasie</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7A563C95-E80A-0F47-54C8-509B944BFF7F}"/>
              </a:ext>
            </a:extLst>
          </p:cNvPr>
          <p:cNvSpPr>
            <a:spLocks noGrp="1"/>
          </p:cNvSpPr>
          <p:nvPr>
            <p:ph type="subTitle" idx="1"/>
          </p:nvPr>
        </p:nvSpPr>
        <p:spPr>
          <a:xfrm>
            <a:off x="374726" y="3755739"/>
            <a:ext cx="7391858" cy="1292830"/>
          </a:xfrm>
        </p:spPr>
        <p:txBody>
          <a:bodyPr>
            <a:normAutofit fontScale="92500" lnSpcReduction="10000"/>
          </a:bodyPr>
          <a:lstStyle/>
          <a:p>
            <a:endParaRPr lang="en-US" sz="2800" b="1" dirty="0">
              <a:solidFill>
                <a:schemeClr val="accent6">
                  <a:lumMod val="75000"/>
                </a:schemeClr>
              </a:solidFill>
            </a:endParaRPr>
          </a:p>
          <a:p>
            <a:endParaRPr lang="en-US" sz="2800" b="1" dirty="0">
              <a:solidFill>
                <a:schemeClr val="accent6">
                  <a:lumMod val="75000"/>
                </a:schemeClr>
              </a:solidFill>
            </a:endParaRPr>
          </a:p>
          <a:p>
            <a:r>
              <a:rPr lang="en-US" sz="2600" b="1" dirty="0">
                <a:solidFill>
                  <a:schemeClr val="accent1">
                    <a:lumMod val="75000"/>
                  </a:schemeClr>
                </a:solidFill>
              </a:rPr>
              <a:t>Temat 4: Obywatelstwo cyfrowe</a:t>
            </a:r>
          </a:p>
          <a:p>
            <a:endParaRPr lang="en-US" sz="2800" b="1" dirty="0">
              <a:solidFill>
                <a:schemeClr val="accent6">
                  <a:lumMod val="75000"/>
                </a:schemeClr>
              </a:solidFill>
            </a:endParaRPr>
          </a:p>
          <a:p>
            <a:endParaRPr lang="en-CY" sz="2800" dirty="0"/>
          </a:p>
        </p:txBody>
      </p:sp>
    </p:spTree>
    <p:extLst>
      <p:ext uri="{BB962C8B-B14F-4D97-AF65-F5344CB8AC3E}">
        <p14:creationId xmlns:p14="http://schemas.microsoft.com/office/powerpoint/2010/main" val="617344578"/>
      </p:ext>
    </p:extLst>
  </p:cSld>
  <p:clrMapOvr>
    <a:masterClrMapping/>
  </p:clrMapOvr>
</p:sld>
</file>

<file path=ppt/slides/slide2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6236A-71D2-906D-231A-ADD4DCF2207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9CD20EA-1536-93E1-9884-A0864030DCC4}"/>
              </a:ext>
            </a:extLst>
          </p:cNvPr>
          <p:cNvSpPr>
            <a:spLocks noGrp="1"/>
          </p:cNvSpPr>
          <p:nvPr>
            <p:ph type="title"/>
          </p:nvPr>
        </p:nvSpPr>
        <p:spPr/>
        <p:txBody>
          <a:bodyPr lIns="91440"/>
          <a:lstStyle/>
          <a:p>
            <a:r>
              <a:rPr lang="en-US" sz="2400" i="1" dirty="0"/>
              <a:t>Moduł 8 (dla nauczycieli): Cyfrowe samopoczucie w klasie</a:t>
            </a:r>
            <a:endParaRPr lang="el-GR" sz="2400" dirty="0"/>
          </a:p>
        </p:txBody>
      </p:sp>
      <p:sp>
        <p:nvSpPr>
          <p:cNvPr id="6" name="Text Placeholder 5">
            <a:extLst>
              <a:ext uri="{FF2B5EF4-FFF2-40B4-BE49-F238E27FC236}">
                <a16:creationId xmlns:a16="http://schemas.microsoft.com/office/drawing/2014/main" id="{61BA7A9D-7D5A-DA6F-D0FA-3DB54D18C361}"/>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1">
                    <a:lumMod val="75000"/>
                  </a:schemeClr>
                </a:solidFill>
              </a:rPr>
              <a:t>Temat 4: Obywatelstwo cyfrowe</a:t>
            </a:r>
          </a:p>
          <a:p>
            <a:endParaRPr lang="en-CY" i="1" dirty="0"/>
          </a:p>
        </p:txBody>
      </p:sp>
      <p:pic>
        <p:nvPicPr>
          <p:cNvPr id="2" name="Content Placeholder 1">
            <a:extLst>
              <a:ext uri="{FF2B5EF4-FFF2-40B4-BE49-F238E27FC236}">
                <a16:creationId xmlns:a16="http://schemas.microsoft.com/office/drawing/2014/main" id="{0E3AA27A-E58D-19B7-D714-5390AC7E2C56}"/>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DE549A36-F3A9-E6B0-E6BC-9508A1132972}"/>
              </a:ext>
            </a:extLst>
          </p:cNvPr>
          <p:cNvSpPr txBox="1"/>
          <p:nvPr/>
        </p:nvSpPr>
        <p:spPr>
          <a:xfrm>
            <a:off x="528449" y="1462685"/>
            <a:ext cx="10428021" cy="4555093"/>
          </a:xfrm>
          <a:prstGeom prst="rect">
            <a:avLst/>
          </a:prstGeom>
          <a:noFill/>
        </p:spPr>
        <p:txBody>
          <a:bodyPr wrap="square">
            <a:spAutoFit/>
          </a:bodyPr>
          <a:lstStyle/>
          <a:p>
            <a:pPr lvl="0"/>
            <a:r>
              <a:rPr lang="en-GB" sz="2400" b="1" dirty="0"/>
              <a:t>Twoja tożsamość cyfrowa</a:t>
            </a:r>
          </a:p>
          <a:p>
            <a:pPr lvl="0"/>
            <a:endParaRPr lang="en-GB" sz="2400" b="1" dirty="0"/>
          </a:p>
          <a:p>
            <a:pPr lvl="0" algn="ctr"/>
            <a:r>
              <a:rPr lang="en-GB" sz="2400" dirty="0"/>
              <a:t>Jesteś tym, co publikujesz</a:t>
            </a:r>
          </a:p>
          <a:p>
            <a:pPr lvl="0" algn="ctr"/>
            <a:endParaRPr lang="en-GB" sz="2400" dirty="0"/>
          </a:p>
          <a:p>
            <a:pPr lvl="0" algn="ctr"/>
            <a:endParaRPr lang="en-GB" sz="2400" dirty="0"/>
          </a:p>
          <a:p>
            <a:pPr lvl="0" algn="ctr"/>
            <a:r>
              <a:rPr lang="en-GB" sz="2400" dirty="0"/>
              <a:t>Bycie dobrym obywatelem cyfrowym oznacza postępowanie etyczne, bezpieczne i pełne szacunku. </a:t>
            </a:r>
          </a:p>
          <a:p>
            <a:pPr lvl="0" algn="ctr"/>
            <a:endParaRPr lang="en-GB" sz="2400" dirty="0"/>
          </a:p>
          <a:p>
            <a:pPr lvl="0" algn="ctr"/>
            <a:r>
              <a:rPr lang="en-GB" sz="2400" dirty="0"/>
              <a:t>Każde kliknięcie ma wpływ na Twoją reputację.</a:t>
            </a:r>
          </a:p>
          <a:p>
            <a:pPr lvl="0" algn="ctr"/>
            <a:endParaRPr lang="en-GB" sz="2400" dirty="0"/>
          </a:p>
          <a:p>
            <a:pPr lvl="0" algn="ctr"/>
            <a:endParaRPr lang="en-GB" sz="2400" b="1" dirty="0"/>
          </a:p>
          <a:p>
            <a:endParaRPr lang="en-GB" sz="800" dirty="0"/>
          </a:p>
          <a:p>
            <a:r>
              <a:rPr lang="en-GB" dirty="0"/>
              <a:t> </a:t>
            </a:r>
          </a:p>
          <a:p>
            <a:pPr lvl="0"/>
            <a:endParaRPr lang="en-GB" sz="2400" dirty="0"/>
          </a:p>
        </p:txBody>
      </p:sp>
    </p:spTree>
    <p:extLst>
      <p:ext uri="{BB962C8B-B14F-4D97-AF65-F5344CB8AC3E}">
        <p14:creationId xmlns:p14="http://schemas.microsoft.com/office/powerpoint/2010/main" val="3576132548"/>
      </p:ext>
    </p:extLst>
  </p:cSld>
  <p:clrMapOvr>
    <a:masterClrMapping/>
  </p:clrMapOvr>
</p:sld>
</file>

<file path=ppt/slides/slide2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B7051-A539-77C9-E9C6-C6F03829FC5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1EC7AB9-5108-4EBE-01ED-1F2EF716B97E}"/>
              </a:ext>
            </a:extLst>
          </p:cNvPr>
          <p:cNvSpPr>
            <a:spLocks noGrp="1"/>
          </p:cNvSpPr>
          <p:nvPr>
            <p:ph type="title"/>
          </p:nvPr>
        </p:nvSpPr>
        <p:spPr/>
        <p:txBody>
          <a:bodyPr lIns="91440"/>
          <a:lstStyle/>
          <a:p>
            <a:r>
              <a:rPr lang="en-US" sz="2400" i="1" dirty="0"/>
              <a:t>Moduł 8 (dla nauczycieli): Dobrostan cyfrowy w klasie</a:t>
            </a:r>
            <a:endParaRPr lang="el-GR" sz="2400" dirty="0"/>
          </a:p>
        </p:txBody>
      </p:sp>
      <p:sp>
        <p:nvSpPr>
          <p:cNvPr id="6" name="Text Placeholder 5">
            <a:extLst>
              <a:ext uri="{FF2B5EF4-FFF2-40B4-BE49-F238E27FC236}">
                <a16:creationId xmlns:a16="http://schemas.microsoft.com/office/drawing/2014/main" id="{1C6314D8-AE0F-D472-D85B-51471E99F87A}"/>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1">
                    <a:lumMod val="75000"/>
                  </a:schemeClr>
                </a:solidFill>
              </a:rPr>
              <a:t>Temat 4: Obywatelstwo cyfrowe</a:t>
            </a:r>
          </a:p>
          <a:p>
            <a:endParaRPr lang="en-CY" i="1" dirty="0"/>
          </a:p>
        </p:txBody>
      </p:sp>
      <p:pic>
        <p:nvPicPr>
          <p:cNvPr id="2" name="Content Placeholder 1">
            <a:extLst>
              <a:ext uri="{FF2B5EF4-FFF2-40B4-BE49-F238E27FC236}">
                <a16:creationId xmlns:a16="http://schemas.microsoft.com/office/drawing/2014/main" id="{7050727B-0A41-C71C-312A-BE01574ACBC7}"/>
              </a:ext>
            </a:extLst>
          </p:cNvPr>
          <p:cNvPicPr>
            <a:picLocks noGrp="1" noChangeAspect="1"/>
          </p:cNvPicPr>
          <p:nvPr>
            <p:ph sz="quarter" idx="12"/>
          </p:nvPr>
        </p:nvPicPr>
        <p:blipFill>
          <a:blip r:embed="rId3"/>
          <a:stretch>
            <a:fillRect/>
          </a:stretch>
        </p:blipFill>
        <p:spPr>
          <a:xfrm>
            <a:off x="9902769" y="5798262"/>
            <a:ext cx="2005214" cy="920704"/>
          </a:xfrm>
          <a:prstGeom prst="rect">
            <a:avLst/>
          </a:prstGeom>
        </p:spPr>
      </p:pic>
      <p:sp>
        <p:nvSpPr>
          <p:cNvPr id="4" name="TextBox 3">
            <a:extLst>
              <a:ext uri="{FF2B5EF4-FFF2-40B4-BE49-F238E27FC236}">
                <a16:creationId xmlns:a16="http://schemas.microsoft.com/office/drawing/2014/main" id="{22A42640-B229-BDCC-6672-139D30456ADE}"/>
              </a:ext>
            </a:extLst>
          </p:cNvPr>
          <p:cNvSpPr txBox="1"/>
          <p:nvPr/>
        </p:nvSpPr>
        <p:spPr>
          <a:xfrm>
            <a:off x="97970" y="1405534"/>
            <a:ext cx="10781312" cy="4452116"/>
          </a:xfrm>
          <a:prstGeom prst="rect">
            <a:avLst/>
          </a:prstGeom>
          <a:noFill/>
        </p:spPr>
        <p:txBody>
          <a:bodyPr wrap="square">
            <a:spAutoFit/>
          </a:bodyPr>
          <a:lstStyle/>
          <a:p>
            <a:pPr marR="0" lvl="0">
              <a:lnSpc>
                <a:spcPct val="107000"/>
              </a:lnSpc>
              <a:spcAft>
                <a:spcPts val="800"/>
              </a:spcAft>
              <a:buSzPts val="1000"/>
              <a:tabLst>
                <a:tab pos="4572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Ochrona społeczności</a:t>
            </a:r>
          </a:p>
          <a:p>
            <a:pPr marR="0" lvl="0">
              <a:lnSpc>
                <a:spcPct val="107000"/>
              </a:lnSpc>
              <a:spcAft>
                <a:spcPts val="800"/>
              </a:spcAft>
              <a:buSzPts val="1000"/>
              <a:tabLst>
                <a:tab pos="457200" algn="l"/>
              </a:tabLst>
            </a:pPr>
            <a:endParaRPr lang="en-GB" sz="2400" b="1"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Budowanie bezpiecznego środowiska online</a:t>
            </a:r>
          </a:p>
          <a:p>
            <a:pPr marR="0" lvl="0" algn="ctr">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Szanuj prywatność innych. </a:t>
            </a:r>
          </a:p>
          <a:p>
            <a:pPr marR="0" lvl="0" algn="ctr">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Myśl krytycznie (czy ta wiadomość jest prawdziwa?). </a:t>
            </a:r>
          </a:p>
          <a:p>
            <a:pPr marR="0" lvl="0" algn="ctr">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Zapraszaj innych do czatów grupowych.</a:t>
            </a:r>
          </a:p>
        </p:txBody>
      </p:sp>
    </p:spTree>
    <p:extLst>
      <p:ext uri="{BB962C8B-B14F-4D97-AF65-F5344CB8AC3E}">
        <p14:creationId xmlns:p14="http://schemas.microsoft.com/office/powerpoint/2010/main" val="540525930"/>
      </p:ext>
    </p:extLst>
  </p:cSld>
  <p:clrMapOvr>
    <a:masterClrMapping/>
  </p:clrMapOvr>
</p:sld>
</file>

<file path=ppt/slides/slide2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29F1F-8D21-934E-A58E-CC0B71D1A13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53A70C3-D26A-4D60-75CC-53DF4A7A3F72}"/>
              </a:ext>
            </a:extLst>
          </p:cNvPr>
          <p:cNvSpPr>
            <a:spLocks noGrp="1"/>
          </p:cNvSpPr>
          <p:nvPr>
            <p:ph type="title"/>
          </p:nvPr>
        </p:nvSpPr>
        <p:spPr/>
        <p:txBody>
          <a:bodyPr lIns="91440"/>
          <a:lstStyle/>
          <a:p>
            <a:r>
              <a:rPr lang="en-US" sz="2400" i="1" dirty="0"/>
              <a:t>Moduł 8 (dla nauczycieli): Cyfrowe samopoczucie w klasie</a:t>
            </a:r>
            <a:endParaRPr lang="el-GR" sz="2400" dirty="0"/>
          </a:p>
        </p:txBody>
      </p:sp>
      <p:sp>
        <p:nvSpPr>
          <p:cNvPr id="6" name="Text Placeholder 5">
            <a:extLst>
              <a:ext uri="{FF2B5EF4-FFF2-40B4-BE49-F238E27FC236}">
                <a16:creationId xmlns:a16="http://schemas.microsoft.com/office/drawing/2014/main" id="{A8271396-E431-2625-6400-32E98AE1489D}"/>
              </a:ext>
            </a:extLst>
          </p:cNvPr>
          <p:cNvSpPr>
            <a:spLocks noGrp="1"/>
          </p:cNvSpPr>
          <p:nvPr>
            <p:ph type="body" sz="quarter" idx="10"/>
          </p:nvPr>
        </p:nvSpPr>
        <p:spPr/>
        <p:txBody>
          <a:bodyPr/>
          <a:lstStyle/>
          <a:p>
            <a:endParaRPr lang="en-US" b="1" i="1" dirty="0">
              <a:solidFill>
                <a:schemeClr val="accent1">
                  <a:lumMod val="75000"/>
                </a:schemeClr>
              </a:solidFill>
            </a:endParaRPr>
          </a:p>
          <a:p>
            <a:r>
              <a:rPr lang="en-US" b="1" i="1" dirty="0">
                <a:solidFill>
                  <a:schemeClr val="accent1">
                    <a:lumMod val="75000"/>
                  </a:schemeClr>
                </a:solidFill>
              </a:rPr>
              <a:t>Temat 4: Obywatelstwo cyfrowe</a:t>
            </a:r>
          </a:p>
          <a:p>
            <a:endParaRPr lang="en-GB" b="1" i="1" dirty="0">
              <a:solidFill>
                <a:schemeClr val="accent1">
                  <a:lumMod val="75000"/>
                </a:schemeClr>
              </a:solidFill>
            </a:endParaRPr>
          </a:p>
        </p:txBody>
      </p:sp>
      <p:pic>
        <p:nvPicPr>
          <p:cNvPr id="2" name="Content Placeholder 1">
            <a:extLst>
              <a:ext uri="{FF2B5EF4-FFF2-40B4-BE49-F238E27FC236}">
                <a16:creationId xmlns:a16="http://schemas.microsoft.com/office/drawing/2014/main" id="{734BC586-09CB-397E-50BF-33A33B605BDF}"/>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5" name="TextBox 4">
            <a:extLst>
              <a:ext uri="{FF2B5EF4-FFF2-40B4-BE49-F238E27FC236}">
                <a16:creationId xmlns:a16="http://schemas.microsoft.com/office/drawing/2014/main" id="{02060E6B-CB4E-BA1F-EB4F-68B7A90F6CE7}"/>
              </a:ext>
            </a:extLst>
          </p:cNvPr>
          <p:cNvSpPr txBox="1"/>
          <p:nvPr/>
        </p:nvSpPr>
        <p:spPr>
          <a:xfrm>
            <a:off x="97970" y="1462685"/>
            <a:ext cx="11799621" cy="3416320"/>
          </a:xfrm>
          <a:prstGeom prst="rect">
            <a:avLst/>
          </a:prstGeom>
          <a:noFill/>
        </p:spPr>
        <p:txBody>
          <a:bodyPr wrap="square">
            <a:spAutoFit/>
          </a:bodyPr>
          <a:lstStyle/>
          <a:p>
            <a:pPr lvl="0"/>
            <a:r>
              <a:rPr lang="en-GB" sz="2400" b="1" dirty="0"/>
              <a:t>Twoja przyszłość</a:t>
            </a:r>
          </a:p>
          <a:p>
            <a:pPr lvl="0"/>
            <a:endParaRPr lang="en-GB" sz="2400" b="1" dirty="0"/>
          </a:p>
          <a:p>
            <a:pPr lvl="0" algn="ctr"/>
            <a:r>
              <a:rPr lang="en-GB" sz="2400" dirty="0"/>
              <a:t>Twój ślad ma znaczenie</a:t>
            </a:r>
          </a:p>
          <a:p>
            <a:pPr lvl="0" algn="ctr"/>
            <a:endParaRPr lang="en-GB" sz="2400" dirty="0"/>
          </a:p>
          <a:p>
            <a:pPr lvl="0" algn="ctr"/>
            <a:r>
              <a:rPr lang="en-GB" sz="2400" dirty="0"/>
              <a:t>To, co dzisiaj publikujesz, może wpłynąć na Twoją szkołę, przyjaźnie i przyszłą pracę.</a:t>
            </a:r>
          </a:p>
          <a:p>
            <a:pPr lvl="0" algn="ctr"/>
            <a:endParaRPr lang="en-GB" sz="2400" dirty="0"/>
          </a:p>
          <a:p>
            <a:pPr lvl="0" algn="ctr"/>
            <a:r>
              <a:rPr lang="en-GB" sz="2400" dirty="0"/>
              <a:t>Publikuj rzeczy, z których jesteś dumny!</a:t>
            </a:r>
          </a:p>
          <a:p>
            <a:pPr marL="0" marR="0">
              <a:buNone/>
            </a:pPr>
            <a:endParaRPr lang="el-GR" sz="2400" b="1" dirty="0">
              <a:solidFill>
                <a:srgbClr val="080301"/>
              </a:solidFill>
              <a:effectLst/>
              <a:latin typeface="Calibri" panose="020F0502020204030204" pitchFamily="34" charset="0"/>
              <a:ea typeface="Times New Roman" panose="02020603050405020304" pitchFamily="18" charset="0"/>
            </a:endParaRPr>
          </a:p>
          <a:p>
            <a:pPr marL="0" marR="0">
              <a:buNone/>
            </a:pPr>
            <a:endParaRPr lang="en-GB" sz="2400" dirty="0">
              <a:solidFill>
                <a:srgbClr val="08030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99420414"/>
      </p:ext>
    </p:extLst>
  </p:cSld>
  <p:clrMapOvr>
    <a:masterClrMapping/>
  </p:clrMapOvr>
</p:sld>
</file>

<file path=ppt/slides/slide2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90B46-07F3-069D-9947-08DBAB5CCA3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5E512ED-1A29-4EB6-4AB7-1E4E3B37004F}"/>
              </a:ext>
            </a:extLst>
          </p:cNvPr>
          <p:cNvSpPr>
            <a:spLocks noGrp="1"/>
          </p:cNvSpPr>
          <p:nvPr>
            <p:ph type="title"/>
          </p:nvPr>
        </p:nvSpPr>
        <p:spPr/>
        <p:txBody>
          <a:bodyPr lIns="91440"/>
          <a:lstStyle/>
          <a:p>
            <a:r>
              <a:rPr lang="en-US" sz="2400" i="1" dirty="0"/>
              <a:t>Moduł 8 (dla nauczycieli): Cyfrowe samopoczucie w klasie</a:t>
            </a:r>
            <a:endParaRPr lang="el-GR" sz="2400" dirty="0"/>
          </a:p>
        </p:txBody>
      </p:sp>
      <p:sp>
        <p:nvSpPr>
          <p:cNvPr id="6" name="Text Placeholder 5">
            <a:extLst>
              <a:ext uri="{FF2B5EF4-FFF2-40B4-BE49-F238E27FC236}">
                <a16:creationId xmlns:a16="http://schemas.microsoft.com/office/drawing/2014/main" id="{4FBAE7C9-3702-87BB-6D40-B84338DC0034}"/>
              </a:ext>
            </a:extLst>
          </p:cNvPr>
          <p:cNvSpPr>
            <a:spLocks noGrp="1"/>
          </p:cNvSpPr>
          <p:nvPr>
            <p:ph type="body" sz="quarter" idx="10"/>
          </p:nvPr>
        </p:nvSpPr>
        <p:spPr/>
        <p:txBody>
          <a:bodyPr/>
          <a:lstStyle/>
          <a:p>
            <a:endParaRPr lang="en-US" b="1" i="1" dirty="0">
              <a:solidFill>
                <a:schemeClr val="accent1">
                  <a:lumMod val="75000"/>
                </a:schemeClr>
              </a:solidFill>
            </a:endParaRPr>
          </a:p>
          <a:p>
            <a:r>
              <a:rPr lang="en-US" b="1" i="1" dirty="0">
                <a:solidFill>
                  <a:schemeClr val="accent1">
                    <a:lumMod val="75000"/>
                  </a:schemeClr>
                </a:solidFill>
              </a:rPr>
              <a:t>Temat 4: Obywatelstwo cyfrowe</a:t>
            </a:r>
            <a:endParaRPr lang="en-GB" b="1" i="1" dirty="0">
              <a:solidFill>
                <a:srgbClr val="00B0F0"/>
              </a:solidFill>
            </a:endParaRPr>
          </a:p>
          <a:p>
            <a:r>
              <a:rPr lang="en-US" b="1" i="1" dirty="0">
                <a:solidFill>
                  <a:schemeClr val="accent1">
                    <a:lumMod val="75000"/>
                  </a:schemeClr>
                </a:solidFill>
              </a:rPr>
              <a:t> </a:t>
            </a:r>
            <a:endParaRPr lang="en-GB" b="1" i="1" dirty="0">
              <a:solidFill>
                <a:schemeClr val="accent1">
                  <a:lumMod val="75000"/>
                </a:schemeClr>
              </a:solidFill>
            </a:endParaRPr>
          </a:p>
        </p:txBody>
      </p:sp>
      <p:pic>
        <p:nvPicPr>
          <p:cNvPr id="2" name="Content Placeholder 1">
            <a:extLst>
              <a:ext uri="{FF2B5EF4-FFF2-40B4-BE49-F238E27FC236}">
                <a16:creationId xmlns:a16="http://schemas.microsoft.com/office/drawing/2014/main" id="{B40E9957-96B9-5339-75C4-8AFDCEC5B29D}"/>
              </a:ext>
            </a:extLst>
          </p:cNvPr>
          <p:cNvPicPr>
            <a:picLocks noGrp="1" noChangeAspect="1"/>
          </p:cNvPicPr>
          <p:nvPr>
            <p:ph sz="quarter" idx="12"/>
          </p:nvPr>
        </p:nvPicPr>
        <p:blipFill>
          <a:blip r:embed="rId3"/>
          <a:stretch>
            <a:fillRect/>
          </a:stretch>
        </p:blipFill>
        <p:spPr>
          <a:xfrm>
            <a:off x="9601431" y="5469025"/>
            <a:ext cx="2327333" cy="1068606"/>
          </a:xfrm>
          <a:prstGeom prst="rect">
            <a:avLst/>
          </a:prstGeom>
        </p:spPr>
      </p:pic>
      <p:sp>
        <p:nvSpPr>
          <p:cNvPr id="3" name="TextBox 2">
            <a:extLst>
              <a:ext uri="{FF2B5EF4-FFF2-40B4-BE49-F238E27FC236}">
                <a16:creationId xmlns:a16="http://schemas.microsoft.com/office/drawing/2014/main" id="{3AEF50ED-1200-A818-3685-7E09F50B03B9}"/>
              </a:ext>
            </a:extLst>
          </p:cNvPr>
          <p:cNvSpPr txBox="1"/>
          <p:nvPr/>
        </p:nvSpPr>
        <p:spPr>
          <a:xfrm>
            <a:off x="467590" y="1304387"/>
            <a:ext cx="10453255" cy="5302092"/>
          </a:xfrm>
          <a:prstGeom prst="rect">
            <a:avLst/>
          </a:prstGeom>
          <a:noFill/>
        </p:spPr>
        <p:txBody>
          <a:bodyPr wrap="square">
            <a:spAutoFit/>
          </a:bodyPr>
          <a:lstStyle/>
          <a:p>
            <a:pPr lvl="0" algn="ctr"/>
            <a:endParaRPr lang="en-GB" sz="2400" b="1" dirty="0">
              <a:solidFill>
                <a:schemeClr val="accent4">
                  <a:lumMod val="75000"/>
                </a:schemeClr>
              </a:solidFill>
            </a:endParaRPr>
          </a:p>
          <a:p>
            <a:pPr lvl="0" algn="ctr"/>
            <a:r>
              <a:rPr lang="en-GB" sz="2400" b="1" dirty="0">
                <a:solidFill>
                  <a:schemeClr val="accent4">
                    <a:lumMod val="75000"/>
                  </a:schemeClr>
                </a:solidFill>
              </a:rPr>
              <a:t>Ćwiczenie: „Kodeks klasy” (interaktywne)</a:t>
            </a:r>
            <a:endParaRPr lang="en-GB" sz="2400" dirty="0">
              <a:solidFill>
                <a:schemeClr val="accent4">
                  <a:lumMod val="75000"/>
                </a:schemeClr>
              </a:solidFill>
            </a:endParaRPr>
          </a:p>
          <a:p>
            <a:pPr lvl="1"/>
            <a:endParaRPr lang="en-GB" sz="2400" b="1" dirty="0"/>
          </a:p>
          <a:p>
            <a:pPr lvl="1" algn="ctr"/>
            <a:r>
              <a:rPr lang="en-GB" sz="2400" b="1" dirty="0"/>
              <a:t>Zadanie: </a:t>
            </a:r>
            <a:r>
              <a:rPr lang="en-GB" sz="2400" dirty="0"/>
              <a:t>Opracujmy nasze zasady</a:t>
            </a:r>
          </a:p>
          <a:p>
            <a:pPr lvl="1" algn="ctr"/>
            <a:endParaRPr lang="en-GB" sz="2400" b="1" dirty="0"/>
          </a:p>
          <a:p>
            <a:pPr lvl="1" algn="ctr"/>
            <a:r>
              <a:rPr lang="en-GB" sz="2400" b="1" dirty="0"/>
              <a:t>Interakcja:</a:t>
            </a:r>
            <a:r>
              <a:rPr lang="en-GB" sz="2400" dirty="0"/>
              <a:t> </a:t>
            </a:r>
          </a:p>
          <a:p>
            <a:pPr lvl="1" algn="ctr"/>
            <a:r>
              <a:rPr lang="en-GB" sz="2400" dirty="0"/>
              <a:t>Wymyślcie 3 zasady dla szkolnego czatu grupowego. </a:t>
            </a:r>
          </a:p>
          <a:p>
            <a:pPr lvl="1" algn="ctr"/>
            <a:r>
              <a:rPr lang="en-GB" sz="2400" dirty="0"/>
              <a:t>(np.: „Nie wyładowuj się publicznie”, „Ciesz się sukcesami wszystkich”).</a:t>
            </a:r>
          </a:p>
          <a:p>
            <a:pPr lvl="0" algn="ctr"/>
            <a:endParaRPr lang="en-GB" sz="2400" dirty="0">
              <a:solidFill>
                <a:schemeClr val="accent4">
                  <a:lumMod val="75000"/>
                </a:schemeClr>
              </a:solidFill>
            </a:endParaRPr>
          </a:p>
          <a:p>
            <a:pPr lvl="0"/>
            <a:endParaRPr lang="el-GR" sz="2400" b="1" dirty="0"/>
          </a:p>
          <a:p>
            <a:pPr lvl="0"/>
            <a:endParaRPr lang="en-GB" sz="2200" dirty="0"/>
          </a:p>
          <a:p>
            <a:pPr lvl="0"/>
            <a:endParaRPr lang="en-GB" sz="1000" b="1" dirty="0"/>
          </a:p>
          <a:p>
            <a:pPr lvl="0" algn="ctr"/>
            <a:endParaRPr lang="en-GB" sz="2400" dirty="0"/>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14975362"/>
      </p:ext>
    </p:extLst>
  </p:cSld>
  <p:clrMapOvr>
    <a:masterClrMapping/>
  </p:clrMapOvr>
</p:sld>
</file>

<file path=ppt/slides/slide2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BF2AE-0CDA-98CD-F9C9-32DE5137B6D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C41EF681-6696-42CF-5F15-ADE38AB2382C}"/>
              </a:ext>
            </a:extLst>
          </p:cNvPr>
          <p:cNvSpPr>
            <a:spLocks noGrp="1"/>
          </p:cNvSpPr>
          <p:nvPr>
            <p:ph type="title"/>
          </p:nvPr>
        </p:nvSpPr>
        <p:spPr/>
        <p:txBody>
          <a:bodyPr lIns="91440"/>
          <a:lstStyle/>
          <a:p>
            <a:r>
              <a:rPr lang="en-US" sz="2400" i="1" dirty="0"/>
              <a:t>Moduł 8 (dla nauczycieli): Cyfrowe samopoczucie w klasie</a:t>
            </a:r>
            <a:endParaRPr lang="el-GR" sz="2400" dirty="0"/>
          </a:p>
        </p:txBody>
      </p:sp>
      <p:pic>
        <p:nvPicPr>
          <p:cNvPr id="2" name="Content Placeholder 1">
            <a:extLst>
              <a:ext uri="{FF2B5EF4-FFF2-40B4-BE49-F238E27FC236}">
                <a16:creationId xmlns:a16="http://schemas.microsoft.com/office/drawing/2014/main" id="{04556973-67E5-21FA-11B6-56890182BE68}"/>
              </a:ext>
            </a:extLst>
          </p:cNvPr>
          <p:cNvPicPr>
            <a:picLocks noGrp="1" noChangeAspect="1"/>
          </p:cNvPicPr>
          <p:nvPr>
            <p:ph sz="quarter" idx="12"/>
          </p:nvPr>
        </p:nvPicPr>
        <p:blipFill>
          <a:blip r:embed="rId3"/>
          <a:stretch>
            <a:fillRect/>
          </a:stretch>
        </p:blipFill>
        <p:spPr>
          <a:xfrm>
            <a:off x="9601431" y="5469025"/>
            <a:ext cx="2327333" cy="1068606"/>
          </a:xfrm>
          <a:prstGeom prst="rect">
            <a:avLst/>
          </a:prstGeom>
        </p:spPr>
      </p:pic>
      <p:sp>
        <p:nvSpPr>
          <p:cNvPr id="3" name="TextBox 2">
            <a:extLst>
              <a:ext uri="{FF2B5EF4-FFF2-40B4-BE49-F238E27FC236}">
                <a16:creationId xmlns:a16="http://schemas.microsoft.com/office/drawing/2014/main" id="{79297A61-C2A5-247E-5BE5-F8CA51F16886}"/>
              </a:ext>
            </a:extLst>
          </p:cNvPr>
          <p:cNvSpPr txBox="1"/>
          <p:nvPr/>
        </p:nvSpPr>
        <p:spPr>
          <a:xfrm>
            <a:off x="467590" y="1304387"/>
            <a:ext cx="10453255" cy="4963538"/>
          </a:xfrm>
          <a:prstGeom prst="rect">
            <a:avLst/>
          </a:prstGeom>
          <a:noFill/>
        </p:spPr>
        <p:txBody>
          <a:bodyPr wrap="square">
            <a:spAutoFit/>
          </a:bodyPr>
          <a:lstStyle/>
          <a:p>
            <a:pPr lvl="0" algn="ctr"/>
            <a:endParaRPr lang="en-GB" sz="2400" b="1" dirty="0">
              <a:solidFill>
                <a:schemeClr val="accent4">
                  <a:lumMod val="75000"/>
                </a:schemeClr>
              </a:solidFill>
            </a:endParaRPr>
          </a:p>
          <a:p>
            <a:pPr lvl="0" algn="ctr"/>
            <a:r>
              <a:rPr lang="en-GB" sz="2400" b="1" dirty="0">
                <a:solidFill>
                  <a:schemeClr val="accent4">
                    <a:lumMod val="75000"/>
                  </a:schemeClr>
                </a:solidFill>
              </a:rPr>
              <a:t>Ćwiczenie: „Twoje osobiste zobowiązanie” (zadanie indywidualne)</a:t>
            </a:r>
          </a:p>
          <a:p>
            <a:pPr lvl="0" algn="ctr"/>
            <a:endParaRPr lang="en-GB" sz="2400" dirty="0"/>
          </a:p>
          <a:p>
            <a:pPr lvl="1" algn="ctr"/>
            <a:r>
              <a:rPr lang="en-GB" sz="2400" b="1" dirty="0"/>
              <a:t>Zadanie: </a:t>
            </a:r>
            <a:r>
              <a:rPr lang="en-GB" sz="2400" dirty="0"/>
              <a:t>Sformalizuj to</a:t>
            </a:r>
          </a:p>
          <a:p>
            <a:pPr lvl="1" algn="ctr"/>
            <a:endParaRPr lang="en-GB" sz="2400" b="1" dirty="0"/>
          </a:p>
          <a:p>
            <a:pPr lvl="1" algn="ctr"/>
            <a:r>
              <a:rPr lang="en-GB" sz="2400" b="1" dirty="0"/>
              <a:t>Interakcja:</a:t>
            </a:r>
            <a:r>
              <a:rPr lang="en-GB" sz="2400" dirty="0"/>
              <a:t> </a:t>
            </a:r>
          </a:p>
          <a:p>
            <a:pPr lvl="1" algn="ctr"/>
            <a:r>
              <a:rPr lang="en-GB" sz="2400" dirty="0"/>
              <a:t>Napisz 3–5 osobistych zobowiązań </a:t>
            </a:r>
          </a:p>
          <a:p>
            <a:pPr lvl="1" algn="ctr"/>
            <a:r>
              <a:rPr lang="en-GB" sz="2400" dirty="0"/>
              <a:t>(np. „Będę…”) </a:t>
            </a:r>
          </a:p>
          <a:p>
            <a:pPr lvl="1" algn="ctr"/>
            <a:r>
              <a:rPr lang="en-GB" sz="2400" dirty="0"/>
              <a:t>na „Karcie zobowiązań”, którą zabierzesz do domu.</a:t>
            </a:r>
          </a:p>
          <a:p>
            <a:pPr lvl="0" algn="ctr"/>
            <a:endParaRPr lang="en-GB" sz="2400" dirty="0">
              <a:solidFill>
                <a:schemeClr val="accent4">
                  <a:lumMod val="75000"/>
                </a:schemeClr>
              </a:solidFill>
            </a:endParaRPr>
          </a:p>
          <a:p>
            <a:pPr lvl="0" algn="ctr"/>
            <a:endParaRPr lang="en-GB" sz="1000" b="1" dirty="0"/>
          </a:p>
          <a:p>
            <a:pPr lvl="0" algn="ctr"/>
            <a:endParaRPr lang="en-GB" sz="2400" dirty="0"/>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3B40B788-25A1-2DEA-880E-D495D5BCC5B4}"/>
              </a:ext>
            </a:extLst>
          </p:cNvPr>
          <p:cNvSpPr>
            <a:spLocks noGrp="1"/>
          </p:cNvSpPr>
          <p:nvPr>
            <p:ph type="body" sz="quarter" idx="10"/>
          </p:nvPr>
        </p:nvSpPr>
        <p:spPr/>
        <p:txBody>
          <a:bodyPr/>
          <a:lstStyle/>
          <a:p>
            <a:r>
              <a:rPr lang="en-US" b="1" i="1" dirty="0">
                <a:solidFill>
                  <a:schemeClr val="accent1">
                    <a:lumMod val="75000"/>
                  </a:schemeClr>
                </a:solidFill>
              </a:rPr>
              <a:t>Temat 4: Obywatelstwo cyfrowe</a:t>
            </a:r>
          </a:p>
        </p:txBody>
      </p:sp>
    </p:spTree>
    <p:extLst>
      <p:ext uri="{BB962C8B-B14F-4D97-AF65-F5344CB8AC3E}">
        <p14:creationId xmlns:p14="http://schemas.microsoft.com/office/powerpoint/2010/main" val="99785114"/>
      </p:ext>
    </p:extLst>
  </p:cSld>
  <p:clrMapOvr>
    <a:masterClrMapping/>
  </p:clrMapOvr>
</p:sld>
</file>

<file path=ppt/slides/slide2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AE6D5-4BD4-EF70-9A78-C38B3735BC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0F0F46-1404-8612-DA0F-119FF549FBED}"/>
              </a:ext>
            </a:extLst>
          </p:cNvPr>
          <p:cNvSpPr>
            <a:spLocks noGrp="1"/>
          </p:cNvSpPr>
          <p:nvPr>
            <p:ph type="ctrTitle"/>
          </p:nvPr>
        </p:nvSpPr>
        <p:spPr>
          <a:xfrm>
            <a:off x="405246" y="1768632"/>
            <a:ext cx="6821956" cy="1334065"/>
          </a:xfrm>
        </p:spPr>
        <p:txBody>
          <a:bodyPr/>
          <a:lstStyle/>
          <a:p>
            <a:r>
              <a:rPr lang="en-US" b="0" i="1" dirty="0"/>
              <a:t>Zakończenie modułu 8 (dla nauczycieli): </a:t>
            </a:r>
            <a:br>
              <a:rPr lang="en-US" b="0" i="1" dirty="0"/>
            </a:br>
            <a:r>
              <a:rPr lang="en-US" b="0" i="1" dirty="0"/>
              <a:t>Dobre samopoczucie cyfrowe w klasie</a:t>
            </a:r>
            <a:endParaRPr lang="LID4096" b="0" dirty="0"/>
          </a:p>
        </p:txBody>
      </p:sp>
      <p:pic>
        <p:nvPicPr>
          <p:cNvPr id="8" name="Picture 7">
            <a:extLst>
              <a:ext uri="{FF2B5EF4-FFF2-40B4-BE49-F238E27FC236}">
                <a16:creationId xmlns:a16="http://schemas.microsoft.com/office/drawing/2014/main" id="{EB5DE78C-1BD8-E47F-1854-46AC8DCEDF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extLst>
      <p:ext uri="{BB962C8B-B14F-4D97-AF65-F5344CB8AC3E}">
        <p14:creationId xmlns:p14="http://schemas.microsoft.com/office/powerpoint/2010/main" val="657895610"/>
      </p:ext>
    </p:extLst>
  </p:cSld>
  <p:clrMapOvr>
    <a:masterClrMapping/>
  </p:clrMapOvr>
</p:sld>
</file>

<file path=ppt/slides/slide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7061E-C86D-651E-3E36-B5C1E36940D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16618C-B37C-7BBA-B60D-F2F1A3AEAB3E}"/>
              </a:ext>
            </a:extLst>
          </p:cNvPr>
          <p:cNvSpPr>
            <a:spLocks noGrp="1"/>
          </p:cNvSpPr>
          <p:nvPr>
            <p:ph type="title"/>
          </p:nvPr>
        </p:nvSpPr>
        <p:spPr/>
        <p:txBody>
          <a:bodyPr lIns="91440"/>
          <a:lstStyle/>
          <a:p>
            <a:r>
              <a:rPr lang="en-US" sz="2400" i="1" dirty="0"/>
              <a:t>Moduł 8 (dla nauczycieli): Dobrostan cyfrowy w klasie</a:t>
            </a:r>
            <a:endParaRPr lang="el-GR" sz="2400" dirty="0"/>
          </a:p>
        </p:txBody>
      </p:sp>
      <p:sp>
        <p:nvSpPr>
          <p:cNvPr id="6" name="Text Placeholder 5">
            <a:extLst>
              <a:ext uri="{FF2B5EF4-FFF2-40B4-BE49-F238E27FC236}">
                <a16:creationId xmlns:a16="http://schemas.microsoft.com/office/drawing/2014/main" id="{C7E7FAC4-7448-2ADC-CB70-39FC7D3F3AAE}"/>
              </a:ext>
            </a:extLst>
          </p:cNvPr>
          <p:cNvSpPr>
            <a:spLocks noGrp="1"/>
          </p:cNvSpPr>
          <p:nvPr>
            <p:ph type="body" sz="quarter" idx="10"/>
          </p:nvPr>
        </p:nvSpPr>
        <p:spPr/>
        <p:txBody>
          <a:bodyPr/>
          <a:lstStyle/>
          <a:p>
            <a:endParaRPr lang="el-GR" b="1" i="1" dirty="0">
              <a:solidFill>
                <a:schemeClr val="accent1">
                  <a:lumMod val="75000"/>
                </a:schemeClr>
              </a:solidFill>
            </a:endParaRPr>
          </a:p>
          <a:p>
            <a:r>
              <a:rPr lang="en-US" b="1" i="1" dirty="0">
                <a:solidFill>
                  <a:schemeClr val="accent1">
                    <a:lumMod val="75000"/>
                  </a:schemeClr>
                </a:solidFill>
              </a:rPr>
              <a:t>Temat 1: Rozszyfrowanie cyberprzemocy</a:t>
            </a: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3CC66ED3-CDF8-5D92-CC54-5149A01B92CC}"/>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23251F34-C4B2-9B7F-DE60-29070D54B430}"/>
              </a:ext>
            </a:extLst>
          </p:cNvPr>
          <p:cNvSpPr txBox="1"/>
          <p:nvPr/>
        </p:nvSpPr>
        <p:spPr>
          <a:xfrm>
            <a:off x="149679" y="1405534"/>
            <a:ext cx="11336483" cy="4809650"/>
          </a:xfrm>
          <a:prstGeom prst="rect">
            <a:avLst/>
          </a:prstGeom>
          <a:noFill/>
        </p:spPr>
        <p:txBody>
          <a:bodyPr wrap="square">
            <a:spAutoFit/>
          </a:bodyPr>
          <a:lstStyle/>
          <a:p>
            <a:pPr lvl="0"/>
            <a:r>
              <a:rPr lang="en-GB" sz="2400" b="1" dirty="0"/>
              <a:t>Czym jest cyberprzemoc?</a:t>
            </a:r>
          </a:p>
          <a:p>
            <a:pPr lvl="0"/>
            <a:endParaRPr lang="en-GB" sz="2400" dirty="0"/>
          </a:p>
          <a:p>
            <a:pPr lvl="1" algn="ctr"/>
            <a:r>
              <a:rPr lang="en-GB" sz="2400" dirty="0"/>
              <a:t>Bycie cyfrowym detektywem</a:t>
            </a:r>
          </a:p>
          <a:p>
            <a:pPr lvl="1"/>
            <a:endParaRPr lang="en-GB" sz="2400" dirty="0"/>
          </a:p>
          <a:p>
            <a:pPr lvl="1"/>
            <a:endParaRPr lang="en-GB" sz="2400" dirty="0"/>
          </a:p>
          <a:p>
            <a:pPr lvl="1" algn="ctr"/>
            <a:r>
              <a:rPr lang="en-GB" sz="2400" dirty="0"/>
              <a:t>To powtarzające się, celowe wyrządzanie krzywdy za pośrednictwem ekranów. </a:t>
            </a:r>
          </a:p>
          <a:p>
            <a:pPr lvl="1" algn="ctr"/>
            <a:endParaRPr lang="en-GB" sz="2400" dirty="0"/>
          </a:p>
          <a:p>
            <a:pPr lvl="1" algn="ctr"/>
            <a:r>
              <a:rPr lang="en-GB" sz="2400" dirty="0"/>
              <a:t>Może się zdarzyć wszędzie i o każdej porze.</a:t>
            </a:r>
          </a:p>
          <a:p>
            <a:pPr lvl="1" algn="ctr"/>
            <a:endParaRPr lang="en-GB" sz="2400" b="1" dirty="0"/>
          </a:p>
          <a:p>
            <a:pPr lvl="1" algn="ctr"/>
            <a:r>
              <a:rPr lang="en-GB" sz="2400" b="1" dirty="0"/>
              <a:t>Kluczowe punkty: </a:t>
            </a:r>
            <a:r>
              <a:rPr lang="en-GB" sz="2400" dirty="0"/>
              <a:t>Rozpowszechnianie </a:t>
            </a:r>
            <a:r>
              <a:rPr lang="en-GB" sz="2400" dirty="0" err="1"/>
              <a:t>plotek</a:t>
            </a:r>
            <a:r>
              <a:rPr lang="en-GB" sz="2400" dirty="0"/>
              <a:t>, złośliwe wiadomości prywatne lub udostępnianie prywatnych zdjęć.</a:t>
            </a:r>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5987141"/>
      </p:ext>
    </p:extLst>
  </p:cSld>
  <p:clrMapOvr>
    <a:masterClrMapping/>
  </p:clrMapOvr>
</p:sld>
</file>

<file path=ppt/slides/slide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AB995-4B6A-ED92-3D9D-5CC49CFD9FB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356F851-1086-1D2B-9019-E3DAA9A03ABB}"/>
              </a:ext>
            </a:extLst>
          </p:cNvPr>
          <p:cNvSpPr>
            <a:spLocks noGrp="1"/>
          </p:cNvSpPr>
          <p:nvPr>
            <p:ph type="title"/>
          </p:nvPr>
        </p:nvSpPr>
        <p:spPr/>
        <p:txBody>
          <a:bodyPr lIns="91440"/>
          <a:lstStyle/>
          <a:p>
            <a:r>
              <a:rPr lang="en-US" sz="2400" i="1" dirty="0"/>
              <a:t>Moduł 8 (dla nauczycieli): Dobrostan cyfrowy w klasie</a:t>
            </a:r>
            <a:endParaRPr lang="el-GR" sz="2400" dirty="0"/>
          </a:p>
        </p:txBody>
      </p:sp>
      <p:sp>
        <p:nvSpPr>
          <p:cNvPr id="6" name="Text Placeholder 5">
            <a:extLst>
              <a:ext uri="{FF2B5EF4-FFF2-40B4-BE49-F238E27FC236}">
                <a16:creationId xmlns:a16="http://schemas.microsoft.com/office/drawing/2014/main" id="{BE00D98A-C89D-69BD-6ED9-A845AB5973DD}"/>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l-GR" b="1" i="1" dirty="0">
              <a:solidFill>
                <a:schemeClr val="accent6">
                  <a:lumMod val="75000"/>
                </a:schemeClr>
              </a:solidFill>
            </a:endParaRPr>
          </a:p>
          <a:p>
            <a:r>
              <a:rPr lang="en-US" b="1" i="1" dirty="0">
                <a:solidFill>
                  <a:schemeClr val="accent1">
                    <a:lumMod val="75000"/>
                  </a:schemeClr>
                </a:solidFill>
              </a:rPr>
              <a:t>Temat 1: Rozszyfrowanie cyberprzemocy</a:t>
            </a:r>
          </a:p>
          <a:p>
            <a:endParaRPr lang="en-US"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70B39196-1EE7-9405-83A6-60B7814E4187}"/>
              </a:ext>
            </a:extLst>
          </p:cNvPr>
          <p:cNvPicPr>
            <a:picLocks noGrp="1" noChangeAspect="1"/>
          </p:cNvPicPr>
          <p:nvPr>
            <p:ph sz="quarter" idx="12"/>
          </p:nvPr>
        </p:nvPicPr>
        <p:blipFill>
          <a:blip r:embed="rId3"/>
          <a:stretch>
            <a:fillRect/>
          </a:stretch>
        </p:blipFill>
        <p:spPr>
          <a:xfrm>
            <a:off x="9861203" y="5367073"/>
            <a:ext cx="1648460" cy="756899"/>
          </a:xfrm>
          <a:prstGeom prst="rect">
            <a:avLst/>
          </a:prstGeom>
        </p:spPr>
      </p:pic>
      <p:sp>
        <p:nvSpPr>
          <p:cNvPr id="4" name="TextBox 3">
            <a:extLst>
              <a:ext uri="{FF2B5EF4-FFF2-40B4-BE49-F238E27FC236}">
                <a16:creationId xmlns:a16="http://schemas.microsoft.com/office/drawing/2014/main" id="{5E62CBBD-8353-291A-AD37-8B1B31C191C9}"/>
              </a:ext>
            </a:extLst>
          </p:cNvPr>
          <p:cNvSpPr txBox="1"/>
          <p:nvPr/>
        </p:nvSpPr>
        <p:spPr>
          <a:xfrm>
            <a:off x="97969" y="1405534"/>
            <a:ext cx="9763233" cy="3456587"/>
          </a:xfrm>
          <a:prstGeom prst="rect">
            <a:avLst/>
          </a:prstGeom>
          <a:noFill/>
        </p:spPr>
        <p:txBody>
          <a:bodyPr wrap="square">
            <a:spAutoFit/>
          </a:bodyPr>
          <a:lstStyle/>
          <a:p>
            <a:pPr marR="0" lvl="0">
              <a:lnSpc>
                <a:spcPct val="107000"/>
              </a:lnSpc>
              <a:spcAft>
                <a:spcPts val="800"/>
              </a:spcAft>
              <a:buSzPts val="1000"/>
              <a:tabLst>
                <a:tab pos="4572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Różne oblicza zagrożeń w sieci</a:t>
            </a:r>
            <a:endParaRPr lang="en-GB" sz="2400" b="1"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Aft>
                <a:spcPts val="800"/>
              </a:spcAft>
              <a:buSzPts val="1000"/>
              <a:tabLst>
                <a:tab pos="457200" algn="l"/>
              </a:tabLst>
            </a:pPr>
            <a:endPar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Rozpoznawanie oznak</a:t>
            </a:r>
          </a:p>
          <a:p>
            <a:pPr marR="0" lvl="0" algn="ctr">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Aft>
                <a:spcPts val="800"/>
              </a:spcAft>
              <a:buSzPts val="1000"/>
              <a:buFont typeface="Wingdings" panose="05000000000000000000" pitchFamily="2" charset="2"/>
              <a:buChar char=""/>
              <a:tabLst>
                <a:tab pos="13716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Flaming: </a:t>
            </a: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gniewne „kłótnie w sieci”.</a:t>
            </a:r>
          </a:p>
          <a:p>
            <a:pPr marL="1143000" marR="0" lvl="2" indent="-228600">
              <a:lnSpc>
                <a:spcPct val="107000"/>
              </a:lnSpc>
              <a:spcAft>
                <a:spcPts val="800"/>
              </a:spcAft>
              <a:buSzPts val="1000"/>
              <a:buFont typeface="Wingdings" panose="05000000000000000000" pitchFamily="2" charset="2"/>
              <a:buChar char=""/>
              <a:tabLst>
                <a:tab pos="13716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Wykluczenie: </a:t>
            </a: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celowe pomijanie kogoś w czacie grupowym.</a:t>
            </a:r>
          </a:p>
          <a:p>
            <a:pPr marL="1143000" marR="0" lvl="2" indent="-228600">
              <a:lnSpc>
                <a:spcPct val="107000"/>
              </a:lnSpc>
              <a:spcAft>
                <a:spcPts val="800"/>
              </a:spcAft>
              <a:buSzPts val="1000"/>
              <a:buFont typeface="Wingdings" panose="05000000000000000000" pitchFamily="2" charset="2"/>
              <a:buChar char=""/>
              <a:tabLst>
                <a:tab pos="13716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Outing: </a:t>
            </a: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ujawnianie czyichś sekretów lub prywatnych rysunków.</a:t>
            </a:r>
          </a:p>
        </p:txBody>
      </p:sp>
    </p:spTree>
    <p:extLst>
      <p:ext uri="{BB962C8B-B14F-4D97-AF65-F5344CB8AC3E}">
        <p14:creationId xmlns:p14="http://schemas.microsoft.com/office/powerpoint/2010/main" val="2079227194"/>
      </p:ext>
    </p:extLst>
  </p:cSld>
  <p:clrMapOvr>
    <a:masterClrMapping/>
  </p:clrMapOvr>
</p:sld>
</file>

<file path=ppt/slides/slide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52CA0-9974-F78D-B9C8-634A57E90BA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BF6C448-8795-9D0C-8015-7C3D9DF495B1}"/>
              </a:ext>
            </a:extLst>
          </p:cNvPr>
          <p:cNvSpPr>
            <a:spLocks noGrp="1"/>
          </p:cNvSpPr>
          <p:nvPr>
            <p:ph type="title"/>
          </p:nvPr>
        </p:nvSpPr>
        <p:spPr/>
        <p:txBody>
          <a:bodyPr lIns="91440"/>
          <a:lstStyle/>
          <a:p>
            <a:r>
              <a:rPr lang="en-US" sz="2400" i="1" dirty="0"/>
              <a:t>Moduł 8 (dla nauczycieli): Dobrostan cyfrowy w klasie</a:t>
            </a:r>
            <a:endParaRPr lang="el-GR" sz="2400" dirty="0"/>
          </a:p>
        </p:txBody>
      </p:sp>
      <p:sp>
        <p:nvSpPr>
          <p:cNvPr id="6" name="Text Placeholder 5">
            <a:extLst>
              <a:ext uri="{FF2B5EF4-FFF2-40B4-BE49-F238E27FC236}">
                <a16:creationId xmlns:a16="http://schemas.microsoft.com/office/drawing/2014/main" id="{9CA9F4BC-050C-D1E8-077A-49FF67E98168}"/>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l-GR" b="1" i="1" dirty="0">
              <a:solidFill>
                <a:schemeClr val="accent6">
                  <a:lumMod val="75000"/>
                </a:schemeClr>
              </a:solidFill>
            </a:endParaRPr>
          </a:p>
          <a:p>
            <a:r>
              <a:rPr lang="en-US" b="1" i="1" dirty="0">
                <a:solidFill>
                  <a:schemeClr val="accent1">
                    <a:lumMod val="75000"/>
                  </a:schemeClr>
                </a:solidFill>
              </a:rPr>
              <a:t>Temat 1: Rozszyfrowanie cyberprzemocy</a:t>
            </a:r>
          </a:p>
          <a:p>
            <a:endParaRPr lang="el-GR"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CEF9C920-2EF8-2618-4E68-6625325F33E6}"/>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87714A5A-59C0-8F2E-7E1D-E5889A20F7F6}"/>
              </a:ext>
            </a:extLst>
          </p:cNvPr>
          <p:cNvSpPr txBox="1"/>
          <p:nvPr/>
        </p:nvSpPr>
        <p:spPr>
          <a:xfrm>
            <a:off x="97970" y="1469837"/>
            <a:ext cx="10001995" cy="3295389"/>
          </a:xfrm>
          <a:prstGeom prst="rect">
            <a:avLst/>
          </a:prstGeom>
          <a:noFill/>
        </p:spPr>
        <p:txBody>
          <a:bodyPr wrap="square">
            <a:spAutoFit/>
          </a:bodyPr>
          <a:lstStyle/>
          <a:p>
            <a:pPr lvl="0"/>
            <a:r>
              <a:rPr lang="en-GB" sz="2400" b="1" dirty="0"/>
              <a:t>Dlaczego to ma znaczenie – dlaczego w sieci boli bardziej</a:t>
            </a:r>
            <a:endParaRPr lang="en-GB" sz="2400" dirty="0"/>
          </a:p>
          <a:p>
            <a:pPr lvl="1"/>
            <a:endParaRPr lang="en-GB" sz="2400" dirty="0"/>
          </a:p>
          <a:p>
            <a:pPr lvl="1" algn="ctr"/>
            <a:r>
              <a:rPr lang="en-GB" sz="2400" dirty="0"/>
              <a:t>Serce „offline”</a:t>
            </a:r>
          </a:p>
          <a:p>
            <a:pPr lvl="1"/>
            <a:endParaRPr lang="en-GB" sz="2400" dirty="0"/>
          </a:p>
          <a:p>
            <a:pPr lvl="1" algn="ctr"/>
            <a:r>
              <a:rPr lang="en-GB" sz="2400" dirty="0"/>
              <a:t>Słowa w sieci pozostawiają „cyfrowe ślady”, które pozostają na zawsze. </a:t>
            </a:r>
          </a:p>
          <a:p>
            <a:pPr lvl="1" algn="ctr"/>
            <a:endParaRPr lang="en-GB" sz="2400" dirty="0"/>
          </a:p>
          <a:p>
            <a:pPr lvl="1" algn="ctr"/>
            <a:r>
              <a:rPr lang="en-GB" sz="2400" dirty="0"/>
              <a:t>Mogą one sprawiać, że ludzie czują się samotni, niespokojni </a:t>
            </a:r>
          </a:p>
          <a:p>
            <a:pPr lvl="1" algn="ctr"/>
            <a:r>
              <a:rPr lang="en-GB" sz="2400" dirty="0"/>
              <a:t>lub smutku, nawet gdy telefon jest wyłączony.</a:t>
            </a:r>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498868541"/>
      </p:ext>
    </p:extLst>
  </p:cSld>
  <p:clrMapOvr>
    <a:masterClrMapping/>
  </p:clrMapOvr>
</p:sld>
</file>

<file path=ppt/slides/slide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77DFC-ACD6-6FF9-1B28-B91008442DBC}"/>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73AADF1-BBB9-BC9B-F94B-DBB47BDAD565}"/>
              </a:ext>
            </a:extLst>
          </p:cNvPr>
          <p:cNvSpPr>
            <a:spLocks noGrp="1"/>
          </p:cNvSpPr>
          <p:nvPr>
            <p:ph type="title"/>
          </p:nvPr>
        </p:nvSpPr>
        <p:spPr/>
        <p:txBody>
          <a:bodyPr lIns="91440"/>
          <a:lstStyle/>
          <a:p>
            <a:r>
              <a:rPr lang="en-US" sz="2400" i="1" dirty="0"/>
              <a:t>Moduł 8 (dla nauczycieli): Dobrostan cyfrowy w klasie</a:t>
            </a:r>
            <a:endParaRPr lang="el-GR" sz="2400" dirty="0"/>
          </a:p>
        </p:txBody>
      </p:sp>
      <p:sp>
        <p:nvSpPr>
          <p:cNvPr id="6" name="Text Placeholder 5">
            <a:extLst>
              <a:ext uri="{FF2B5EF4-FFF2-40B4-BE49-F238E27FC236}">
                <a16:creationId xmlns:a16="http://schemas.microsoft.com/office/drawing/2014/main" id="{C5FBF975-4F4A-5839-2B7B-D667113964C6}"/>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r>
              <a:rPr lang="en-US" b="1" i="1" dirty="0">
                <a:solidFill>
                  <a:schemeClr val="accent1">
                    <a:lumMod val="75000"/>
                  </a:schemeClr>
                </a:solidFill>
              </a:rPr>
              <a:t>Temat 1: Rozszyfrowanie cyberprzemocy</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07751000-5DFE-6A85-1D53-61EF6D39A3B3}"/>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27FBA441-5D3A-A2E8-22FB-326479CB645B}"/>
              </a:ext>
            </a:extLst>
          </p:cNvPr>
          <p:cNvSpPr txBox="1"/>
          <p:nvPr/>
        </p:nvSpPr>
        <p:spPr>
          <a:xfrm>
            <a:off x="97970" y="1563010"/>
            <a:ext cx="10957957" cy="6286977"/>
          </a:xfrm>
          <a:prstGeom prst="rect">
            <a:avLst/>
          </a:prstGeom>
          <a:noFill/>
        </p:spPr>
        <p:txBody>
          <a:bodyPr wrap="square">
            <a:spAutoFit/>
          </a:bodyPr>
          <a:lstStyle/>
          <a:p>
            <a:pPr algn="ctr"/>
            <a:r>
              <a:rPr lang="en-GB" sz="2400" b="1" dirty="0">
                <a:solidFill>
                  <a:schemeClr val="accent4">
                    <a:lumMod val="75000"/>
                  </a:schemeClr>
                </a:solidFill>
              </a:rPr>
              <a:t>Ćwiczenie: „Ty jesteś sędzią” (interaktywne)</a:t>
            </a:r>
            <a:endParaRPr lang="el-GR" sz="2400" b="1" dirty="0">
              <a:solidFill>
                <a:schemeClr val="accent4">
                  <a:lumMod val="75000"/>
                </a:schemeClr>
              </a:solidFill>
            </a:endParaRPr>
          </a:p>
          <a:p>
            <a:pPr algn="ctr"/>
            <a:endParaRPr lang="en-GB" dirty="0"/>
          </a:p>
          <a:p>
            <a:pPr lvl="1" algn="ctr"/>
            <a:r>
              <a:rPr lang="en-GB" sz="2400" b="1" dirty="0"/>
              <a:t>Zadanie: </a:t>
            </a:r>
            <a:r>
              <a:rPr lang="en-GB" sz="2400" dirty="0"/>
              <a:t>Dopasuj czynność do nazwy!</a:t>
            </a:r>
            <a:endParaRPr lang="el-GR" sz="2400" dirty="0"/>
          </a:p>
          <a:p>
            <a:pPr lvl="1" algn="ctr"/>
            <a:endParaRPr lang="en-GB" sz="2400" dirty="0"/>
          </a:p>
          <a:p>
            <a:pPr lvl="1" algn="ctr"/>
            <a:r>
              <a:rPr lang="en-GB" sz="2400" b="1" dirty="0"/>
              <a:t>Interakcja:</a:t>
            </a:r>
            <a:r>
              <a:rPr lang="en-GB" sz="2400" dirty="0"/>
              <a:t> </a:t>
            </a:r>
            <a:endParaRPr lang="el-GR" sz="2400" dirty="0"/>
          </a:p>
          <a:p>
            <a:pPr lvl="1" algn="ctr"/>
            <a:r>
              <a:rPr lang="en-GB" sz="2400" dirty="0"/>
              <a:t>Scenariusz 1 </a:t>
            </a:r>
            <a:endParaRPr lang="el-GR" sz="2400" dirty="0"/>
          </a:p>
          <a:p>
            <a:pPr lvl="1" algn="ctr"/>
            <a:r>
              <a:rPr lang="en-US" sz="2400" dirty="0"/>
              <a:t>„Ktoś przypadkowo wysyła głupie zdjęcie do niewłaściwej osoby”</a:t>
            </a:r>
          </a:p>
          <a:p>
            <a:pPr lvl="1" algn="ctr"/>
            <a:endParaRPr lang="en-GB" sz="2400" dirty="0"/>
          </a:p>
          <a:p>
            <a:pPr lvl="1" algn="ctr"/>
            <a:r>
              <a:rPr lang="en-GB" sz="2400" dirty="0"/>
              <a:t>Scenariusz 2</a:t>
            </a:r>
          </a:p>
          <a:p>
            <a:pPr lvl="1" algn="ctr"/>
            <a:r>
              <a:rPr lang="en-GB" sz="2400" dirty="0"/>
              <a:t>„Trzy osoby codziennie wysyłają do Sary złośliwe wiadomości na temat jej włosów”</a:t>
            </a:r>
            <a:endParaRPr lang="el-GR" sz="2400" dirty="0"/>
          </a:p>
          <a:p>
            <a:pPr lvl="1" algn="ctr"/>
            <a:endParaRPr lang="en-GB" sz="2400" dirty="0"/>
          </a:p>
          <a:p>
            <a:pPr lvl="1" algn="ctr"/>
            <a:r>
              <a:rPr lang="en-GB" sz="2400" dirty="0"/>
              <a:t>Zgłoś, czy jest to </a:t>
            </a:r>
            <a:r>
              <a:rPr lang="en-GB" sz="2400" i="1" dirty="0"/>
              <a:t>poniżanie, nękanie </a:t>
            </a:r>
            <a:r>
              <a:rPr lang="en-GB" sz="2400" dirty="0"/>
              <a:t>czy </a:t>
            </a:r>
            <a:r>
              <a:rPr lang="en-GB" sz="2400" i="1" dirty="0"/>
              <a:t>wykluczenie</a:t>
            </a:r>
            <a:r>
              <a:rPr lang="en-GB" sz="2400" dirty="0"/>
              <a:t>.</a:t>
            </a:r>
          </a:p>
          <a:p>
            <a:pPr lvl="1" algn="ctr"/>
            <a:r>
              <a:rPr lang="en-GB" sz="2400" dirty="0"/>
              <a:t>Dlaczego drugi scenariusz jest poważniejszy?</a:t>
            </a:r>
          </a:p>
          <a:p>
            <a:pPr lvl="0" algn="ct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6851139"/>
      </p:ext>
    </p:extLst>
  </p:cSld>
  <p:clrMapOvr>
    <a:masterClrMapping/>
  </p:clrMapOvr>
</p:sld>
</file>

<file path=ppt/slides/slide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33F4E-63E5-5162-85AB-399C60157449}"/>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536CAC0B-3437-AFFB-E691-AEA69D619D0A}"/>
              </a:ext>
            </a:extLst>
          </p:cNvPr>
          <p:cNvSpPr>
            <a:spLocks noGrp="1"/>
          </p:cNvSpPr>
          <p:nvPr>
            <p:ph type="title"/>
          </p:nvPr>
        </p:nvSpPr>
        <p:spPr/>
        <p:txBody>
          <a:bodyPr lIns="91440"/>
          <a:lstStyle/>
          <a:p>
            <a:r>
              <a:rPr lang="en-US" sz="2400" i="1" dirty="0"/>
              <a:t>Moduł 8 (dla nauczycieli): Dobrostan cyfrowy w klasie</a:t>
            </a:r>
            <a:endParaRPr lang="el-GR" sz="2400" dirty="0"/>
          </a:p>
        </p:txBody>
      </p:sp>
      <p:sp>
        <p:nvSpPr>
          <p:cNvPr id="6" name="Text Placeholder 5">
            <a:extLst>
              <a:ext uri="{FF2B5EF4-FFF2-40B4-BE49-F238E27FC236}">
                <a16:creationId xmlns:a16="http://schemas.microsoft.com/office/drawing/2014/main" id="{9A9E19AC-CBCD-189E-A8DB-5DA0013AACBB}"/>
              </a:ext>
            </a:extLst>
          </p:cNvPr>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1">
                    <a:lumMod val="75000"/>
                  </a:schemeClr>
                </a:solidFill>
              </a:rPr>
              <a:t>Temat 1: Rozszyfrowanie cyberprzemocy</a:t>
            </a:r>
          </a:p>
          <a:p>
            <a:endParaRPr lang="en-CY" i="1" dirty="0"/>
          </a:p>
        </p:txBody>
      </p:sp>
      <p:pic>
        <p:nvPicPr>
          <p:cNvPr id="2" name="Content Placeholder 1">
            <a:extLst>
              <a:ext uri="{FF2B5EF4-FFF2-40B4-BE49-F238E27FC236}">
                <a16:creationId xmlns:a16="http://schemas.microsoft.com/office/drawing/2014/main" id="{A7A31B78-5570-C16E-4C10-C7C62E6FE270}"/>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DF1C2C97-05ED-C18B-8588-65E987233BE1}"/>
              </a:ext>
            </a:extLst>
          </p:cNvPr>
          <p:cNvSpPr txBox="1"/>
          <p:nvPr/>
        </p:nvSpPr>
        <p:spPr>
          <a:xfrm>
            <a:off x="253833" y="1708483"/>
            <a:ext cx="10957957" cy="4163319"/>
          </a:xfrm>
          <a:prstGeom prst="rect">
            <a:avLst/>
          </a:prstGeom>
          <a:noFill/>
        </p:spPr>
        <p:txBody>
          <a:bodyPr wrap="square">
            <a:spAutoFit/>
          </a:bodyPr>
          <a:lstStyle/>
          <a:p>
            <a:pPr algn="ctr"/>
            <a:r>
              <a:rPr lang="en-GB" sz="2400" b="1" dirty="0">
                <a:solidFill>
                  <a:schemeClr val="accent4">
                    <a:lumMod val="75000"/>
                  </a:schemeClr>
                </a:solidFill>
              </a:rPr>
              <a:t>Ćwiczenie: „Twoje słowa, twoja waga” (grupa)</a:t>
            </a:r>
            <a:endParaRPr lang="en-GB" sz="2400" dirty="0">
              <a:solidFill>
                <a:schemeClr val="accent4">
                  <a:lumMod val="75000"/>
                </a:schemeClr>
              </a:solidFill>
            </a:endParaRPr>
          </a:p>
          <a:p>
            <a:pPr lvl="1" algn="ctr"/>
            <a:endParaRPr lang="en-GB" sz="2400" b="1" dirty="0"/>
          </a:p>
          <a:p>
            <a:pPr lvl="1" algn="ctr"/>
            <a:r>
              <a:rPr lang="en-GB" sz="2400" b="1" dirty="0"/>
              <a:t>Zadanie:</a:t>
            </a:r>
            <a:r>
              <a:rPr lang="en-GB" sz="2400" dirty="0"/>
              <a:t> </a:t>
            </a:r>
          </a:p>
          <a:p>
            <a:pPr lvl="1" algn="ctr"/>
            <a:r>
              <a:rPr lang="en-GB" sz="2400" dirty="0"/>
              <a:t>Gdyby złośliwy komentarz miał fizyczną wagę, ile by ważył?</a:t>
            </a:r>
          </a:p>
          <a:p>
            <a:pPr lvl="1" algn="ctr"/>
            <a:endParaRPr lang="en-GB" sz="2400" b="1" dirty="0"/>
          </a:p>
          <a:p>
            <a:pPr lvl="1" algn="ctr"/>
            <a:r>
              <a:rPr lang="en-GB" sz="2400" b="1" dirty="0"/>
              <a:t>Interakcja:</a:t>
            </a:r>
          </a:p>
          <a:p>
            <a:pPr lvl="1" algn="ctr"/>
            <a:r>
              <a:rPr lang="en-GB" sz="2400" dirty="0"/>
              <a:t>Napisz jedno słowo opisujące uczucie na karteczce samoprzylepnej</a:t>
            </a:r>
          </a:p>
          <a:p>
            <a:pPr lvl="1" algn="ctr"/>
            <a:r>
              <a:rPr lang="en-GB" sz="2400" dirty="0"/>
              <a:t>i przyklej go do tablicy, aby zbudować „Górę uczuć”.</a:t>
            </a:r>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3661055"/>
      </p:ext>
    </p:extLst>
  </p:cSld>
  <p:clrMapOvr>
    <a:masterClrMapping/>
  </p:clrMapOvr>
</p:sld>
</file>

<file path=ppt/slides/slide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AF002-6A00-7ED7-B9D5-B0F0C6A802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5B61C5-BD98-22EA-5EEF-2FC5E8761AE5}"/>
              </a:ext>
            </a:extLst>
          </p:cNvPr>
          <p:cNvSpPr>
            <a:spLocks noGrp="1"/>
          </p:cNvSpPr>
          <p:nvPr>
            <p:ph type="ctrTitle"/>
          </p:nvPr>
        </p:nvSpPr>
        <p:spPr/>
        <p:txBody>
          <a:bodyPr>
            <a:normAutofit fontScale="90000"/>
          </a:bodyPr>
          <a:lstStyle/>
          <a:p>
            <a:r>
              <a:rPr lang="en-US" sz="2400" b="0" i="1" dirty="0"/>
              <a:t>Moduł 8 (Nauczyciele): </a:t>
            </a:r>
            <a:br>
              <a:rPr lang="en-US" sz="2400" b="0" i="1" dirty="0"/>
            </a:br>
            <a:r>
              <a:rPr lang="en-US" sz="2400" b="0" i="1" dirty="0"/>
              <a:t>Dobre samopoczucie cyfrowe w klasie</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04E309A-3CF8-C9C5-C9E3-EF57AA70DBA4}"/>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Temat 2: Siła empatii</a:t>
            </a:r>
            <a:endParaRPr lang="en-GB" sz="2400" b="1" dirty="0">
              <a:solidFill>
                <a:schemeClr val="accent1">
                  <a:lumMod val="75000"/>
                </a:schemeClr>
              </a:solidFill>
            </a:endParaRPr>
          </a:p>
          <a:p>
            <a:endParaRPr lang="en-CY" sz="2800" dirty="0"/>
          </a:p>
        </p:txBody>
      </p:sp>
    </p:spTree>
    <p:extLst>
      <p:ext uri="{BB962C8B-B14F-4D97-AF65-F5344CB8AC3E}">
        <p14:creationId xmlns:p14="http://schemas.microsoft.com/office/powerpoint/2010/main" val="1230124587"/>
      </p:ext>
    </p:extLst>
  </p:cSld>
  <p:clrMapOvr>
    <a:masterClrMapping/>
  </p:clrMapOvr>
</p:sld>
</file>

<file path=ppt/slides/slide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Moduł 8 (dla nauczycieli): Cyfrowe samopoczucie w klasie</a:t>
            </a:r>
            <a:endParaRPr lang="el-GR" sz="2400" dirty="0"/>
          </a:p>
        </p:txBody>
      </p:sp>
      <p:sp>
        <p:nvSpPr>
          <p:cNvPr id="6" name="Text Placeholder 5"/>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Temat 2: Siła empatii</a:t>
            </a:r>
            <a:endParaRPr lang="en-GB" b="1" i="1" dirty="0">
              <a:solidFill>
                <a:schemeClr val="accent1">
                  <a:lumMod val="75000"/>
                </a:schemeClr>
              </a:solidFill>
            </a:endParaRP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C16FF988-7FBE-BA14-547C-4DF7B4608D9A}"/>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57CC95C8-0421-C9B8-341C-7C9E84BC13EE}"/>
              </a:ext>
            </a:extLst>
          </p:cNvPr>
          <p:cNvSpPr txBox="1"/>
          <p:nvPr/>
        </p:nvSpPr>
        <p:spPr>
          <a:xfrm>
            <a:off x="97970" y="1558636"/>
            <a:ext cx="10261766" cy="4532651"/>
          </a:xfrm>
          <a:prstGeom prst="rect">
            <a:avLst/>
          </a:prstGeom>
          <a:noFill/>
        </p:spPr>
        <p:txBody>
          <a:bodyPr wrap="square">
            <a:spAutoFit/>
          </a:bodyPr>
          <a:lstStyle/>
          <a:p>
            <a:pPr lvl="0" algn="ctr"/>
            <a:r>
              <a:rPr lang="en-GB" sz="2400" b="1" dirty="0"/>
              <a:t>Czym jest cyberempatia?</a:t>
            </a:r>
          </a:p>
          <a:p>
            <a:pPr lvl="0" algn="ctr"/>
            <a:endParaRPr lang="en-GB" sz="2400" dirty="0"/>
          </a:p>
          <a:p>
            <a:pPr lvl="1" algn="ctr"/>
            <a:r>
              <a:rPr lang="en-GB" sz="2400" dirty="0"/>
              <a:t>Włożenie wirtualnych okularów innej osoby</a:t>
            </a:r>
          </a:p>
          <a:p>
            <a:pPr lvl="1" algn="ctr"/>
            <a:endParaRPr lang="en-GB" sz="2400" dirty="0"/>
          </a:p>
          <a:p>
            <a:pPr lvl="1" algn="ctr"/>
            <a:r>
              <a:rPr lang="en-GB" sz="2400" dirty="0"/>
              <a:t>Empatia to zrozumienie i współodczuwanie tego, co czuje inna osoba. </a:t>
            </a:r>
          </a:p>
          <a:p>
            <a:pPr lvl="1" algn="ctr"/>
            <a:endParaRPr lang="en-GB" sz="2400" dirty="0"/>
          </a:p>
          <a:p>
            <a:pPr lvl="1" algn="ctr"/>
            <a:r>
              <a:rPr lang="en-GB" sz="2400" dirty="0"/>
              <a:t>W sieci tracimy mimikę twarzy i ton głosu, </a:t>
            </a:r>
          </a:p>
          <a:p>
            <a:pPr lvl="1" algn="ctr"/>
            <a:r>
              <a:rPr lang="en-GB" sz="2400" dirty="0"/>
              <a:t>więc musimy włożyć więcej wysiłku, aby być miłym!</a:t>
            </a:r>
          </a:p>
          <a:p>
            <a:pPr lvl="0"/>
            <a:endParaRPr lang="en-GB" sz="2400" b="1" dirty="0"/>
          </a:p>
          <a:p>
            <a:pPr lvl="0"/>
            <a:endParaRPr lang="en-GB" sz="2400" dirty="0"/>
          </a:p>
          <a:p>
            <a:pPr lvl="0"/>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12684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4025</TotalTime>
  <Words>2286</Words>
  <Application>Microsoft Office PowerPoint</Application>
  <PresentationFormat>Widescreen</PresentationFormat>
  <Paragraphs>322</Paragraphs>
  <Slides>26</Slides>
  <Notes>21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vt:i4>
      </vt:variant>
    </vt:vector>
  </HeadingPairs>
  <TitlesOfParts>
    <vt:vector size="33" baseType="lpstr">
      <vt:lpstr>Arial</vt:lpstr>
      <vt:lpstr>Calibri</vt:lpstr>
      <vt:lpstr>Open Sans</vt:lpstr>
      <vt:lpstr>Times New Roman</vt:lpstr>
      <vt:lpstr>Wingdings</vt:lpstr>
      <vt:lpstr>CARDET Course template</vt:lpstr>
      <vt:lpstr>CARDET Course template - Cover page</vt:lpstr>
      <vt:lpstr>WP3 – Training Material for Teachers   </vt:lpstr>
      <vt:lpstr> Module 8 (Teachers) Digital Well-being in the Classroom      </vt:lpstr>
      <vt:lpstr>Module 8 (Teachers): Digital Well-being in the Classroom</vt:lpstr>
      <vt:lpstr>Module 8 (Teachers): Digital Well-being in the Classroom</vt:lpstr>
      <vt:lpstr>Module 8 (Teachers): Digital Well-being in the Classroom</vt:lpstr>
      <vt:lpstr>Module 8 (Teachers): Digital Well-being in the Classroom</vt:lpstr>
      <vt:lpstr>Module 8 (Teachers): Digital Well-being in the Classroom</vt:lpstr>
      <vt:lpstr>Module 8 (Teachers):  Digital Well-being in the Classroom    </vt:lpstr>
      <vt:lpstr>Module 8 (Teachers): Digital Well-being in the Classroom</vt:lpstr>
      <vt:lpstr>Module 8 (Teachers): Digital Well-being in the Classroom</vt:lpstr>
      <vt:lpstr>Module 8 (Teachers): Digital Well-being in the Classroom</vt:lpstr>
      <vt:lpstr>Module 8 (Teachers): Digital Well-being in the Classroom</vt:lpstr>
      <vt:lpstr>Module 8 (Teachers): Digital Well-being in the Classroom</vt:lpstr>
      <vt:lpstr>Module 8 (Teachers):  Digital Well-being in the Classroom      </vt:lpstr>
      <vt:lpstr>Module 8 (Teachers): Digital Well-being in the Classroom</vt:lpstr>
      <vt:lpstr>Module 8 (Teachers): Digital Well-being in the Classroom</vt:lpstr>
      <vt:lpstr>Module 8 (Teachers): Digital Well-being in the Classroom</vt:lpstr>
      <vt:lpstr>Module 8 (Teachers): Digital Well-being in the Classroom</vt:lpstr>
      <vt:lpstr>Module 8 (Teachers): Digital Well-being in the Classroom</vt:lpstr>
      <vt:lpstr>Module 8 (Teachers):  Digital Well-being in the Classroom    </vt:lpstr>
      <vt:lpstr>Module 8 (Teachers): Digital Well-being in the Classroom</vt:lpstr>
      <vt:lpstr>Module 8 (Teachers): Digital Well-being in the Classroom</vt:lpstr>
      <vt:lpstr>Module 8 (Teachers): Digital Well-being in the Classroom</vt:lpstr>
      <vt:lpstr>Module 8 (Teachers): Digital Well-being in the Classroom</vt:lpstr>
      <vt:lpstr>Module 8 (Teachers): Digital Well-being in the Classroom</vt:lpstr>
      <vt:lpstr>End of Module 8 (Teachers):  Digital Well-being in the Classroom</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PowerPoint Presentation</dc:title>
  <dc:creator>2Fast4u</dc:creator>
  <lastModifiedBy>Elena Xeni</lastModifiedBy>
  <revision>199</revision>
  <lastPrinted>2018-07-25T11:23:29.0000000Z</lastPrinted>
  <dcterms:created xsi:type="dcterms:W3CDTF">2014-07-11T09:12:14.0000000Z</dcterms:created>
  <dcterms:modified xsi:type="dcterms:W3CDTF">2026-05-12T07:55:20.0000000Z</dcterms:modified>
  <keywords>, docId:FE28F88926CD8AF041316B68C3308DA5</keywords>
</coreProperties>
</file>