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29"/>
  </p:notesMasterIdLst>
  <p:handoutMasterIdLst>
    <p:handoutMasterId r:id="rId30"/>
  </p:handoutMasterIdLst>
  <p:sldIdLst>
    <p:sldId id="256" r:id="rId3"/>
    <p:sldId id="272" r:id="rId4"/>
    <p:sldId id="277" r:id="rId5"/>
    <p:sldId id="278" r:id="rId6"/>
    <p:sldId id="279" r:id="rId7"/>
    <p:sldId id="312" r:id="rId8"/>
    <p:sldId id="313" r:id="rId9"/>
    <p:sldId id="274" r:id="rId10"/>
    <p:sldId id="264" r:id="rId11"/>
    <p:sldId id="288" r:id="rId12"/>
    <p:sldId id="284" r:id="rId13"/>
    <p:sldId id="286" r:id="rId14"/>
    <p:sldId id="308" r:id="rId15"/>
    <p:sldId id="273" r:id="rId16"/>
    <p:sldId id="287" r:id="rId17"/>
    <p:sldId id="292" r:id="rId18"/>
    <p:sldId id="293" r:id="rId19"/>
    <p:sldId id="294" r:id="rId20"/>
    <p:sldId id="314" r:id="rId21"/>
    <p:sldId id="275" r:id="rId22"/>
    <p:sldId id="296" r:id="rId23"/>
    <p:sldId id="301" r:id="rId24"/>
    <p:sldId id="302" r:id="rId25"/>
    <p:sldId id="295" r:id="rId26"/>
    <p:sldId id="315"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«Γεια σε όλους! Σήμερα θα μιλήσουμε για τη ζωή σας στο διαδίκτυο. Ξέρετε πώς μερικές φορές ένα αστείο δεν μοιάζει πια με αστείο; Αν κάποιος συμπεριφέρεται κακόβουλα, ξανά και ξανά, μέσω του κινητού ή ενός παιχνιδιού, αυτό είναι διαδικτυακός εκφοβισμός. Είναι σαν μια σκιά που σας ακολουθεί μέχρι το σπίτι, επειδή βρίσκεται στην οθόνη σας. Αλλά ξέρετε κάτι; Μόλις το εντοπίσουμε, μπορούμε να το σταματήσουμε.»</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«Είσαι μηχανικός! Εσύ χτίζεις την κοινότητα. Δεν χρειάζεται να γίνεις ήρωας· αρκεί να είσαι φίλος. Αν δεις κάτι κακόβουλο, μην το «αρέσει». Αυτό είναι το πρώτο βήμα. Το δεύτερο βήμα; Στείλε ένα ιδιωτικό μήνυμα σε όποιον δέχεται πειράγματα για να του δείξεις ότι είσαι στο πλευρό του.»</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«Έχεις νιώσει ποτέ αηδία μετά από το σερφάρισμα στο διαδίκτυο; Ίσως είδες τις τέλειες διακοπές κάποιου και ένιωσες ζήλια, ή κάποιος αγνόησε το μήνυμά σου. Αυτό είναι το «άγχος του διαδικτύου». Είναι σαν να εξαντλείται η μπαταρία του μυαλού σου. Συμβαίνει σε όλους, ακόμα και στους δασκάλους!»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«Όταν θυμώνουμε, τα δάχτυλά μας θέλουν να πληκτρολογήσουν γρήγορα και να πουν κακά λόγια. Τότε είναι που χάνουμε τη δύναμή μας. Θέλω να βρεις το δικό σου “εσωτερικό κουμπί παύσης”. Αν νιώσεις την καρδιά σου να χτυπάει γρήγορα, σταμάτα. Μην πληκτρολογείς. Απλώς κάνε μια παύση.»</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«Πώς μπορούμε να ηρεμήσουμε; Δοκιμάστε αυτές τις τεχνικές. Οι βαθιές αναπνοές δείχνουν στον εγκέφαλό σας ότι όλα είναι εντάξει. Ένα διάλειμμα από τις οθόνες σας επιτρέπει να δείτε τον πραγματικό κόσμο. Και το να μιλήσετε με έναν έμπιστο φίλο σας βοηθά να μοιραστείτε το βάρος.» Το να γράφετε τα συναισθήματά σας βοηθά επίσης!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«Ας προσπαθήσουμε να βρούμε την εσωτερική μας ηρεμία! Κοιτάξτε το λογότυπο του έργου στην οθόνη. Εισπνεύστε καθώς το κοιτάζετε... κρατήστε την αναπνοή σας... και εκπνεύστε. Νιώθετε τους ώμους σας να χαλαρώνουν; Μπορείτε να το κάνετε αυτό οπουδήποτε —ακόμα και κατά τη διάρκεια ενός δύσκολου βιντεοπαιχνιδιού ή μιας έντονης συζήτησης!»</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Ποια είναι </a:t>
            </a:r>
            <a:r>
              <a:rPr lang="en-US"/>
              <a:t>η</a:t>
            </a:r>
            <a:r>
              <a:rPr lang="en-US" dirty="0"/>
              <a:t> </a:t>
            </a:r>
            <a:r>
              <a:rPr lang="en-US" dirty="0" err="1"/>
              <a:t>αγαπημένη</a:t>
            </a:r>
            <a:r>
              <a:rPr lang="en-US" dirty="0"/>
              <a:t> σου </a:t>
            </a:r>
            <a:r>
              <a:rPr lang="en-US"/>
              <a:t>στρατηγική; </a:t>
            </a:r>
            <a:r>
              <a:rPr lang="en-US" dirty="0"/>
              <a:t>Καθώς μαθαίνεις να ελέγχεις τα συναισθήματά σου, η </a:t>
            </a:r>
            <a:r>
              <a:rPr lang="en-US" dirty="0" err="1"/>
              <a:t>αγαπημένη</a:t>
            </a:r>
            <a:r>
              <a:rPr lang="en-US" dirty="0"/>
              <a:t> σου στρατηγική είναι το κλειδί για να διατηρείς τον έλεγχο!</a:t>
            </a:r>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«Δεν είσαι απλώς ένας χρήστης· είσαι πολίτης του Διαδικτύου. Αυτό σημαίνει ότι έχεις δικαιώματα, αλλά έχεις και την υποχρέωση να συμπεριφέρεσαι με σεβασμό. Η «ψηφιακή σου ταυτότητα» είναι η εικόνα που έχει ο κόσμος για σένα με βάση όσα δημοσιεύεις. Τι θέλεις να λέει για σένα η ταυτότητά σου;»</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«Μια υπέροχη κοινότητα δεν δημιουργείται από μόνη της· εμείς την χτίζουμε! Την χτίζουμε συμπεριλαμβάνοντας και τον σιωπηλό, σεβόμενοι την ιδιωτική ζωή των ανθρώπων και επαληθεύοντας την αλήθεια μιας ιστορίας πριν τη μοιραστούμε. Είμαστε όλοι στην ίδια ομάδα.»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«Σκέψου τη διαδικτυακή σου ζωή σαν ένα ίχνος που αφήνεις πίσω σου. Σε δέκα χρόνια από τώρα, οι άνθρωποι μπορεί να βλέπουν ακόμα το ίχνος που αφήνεις σήμερα. Τα βήματά σου οδηγούν προς την καλοσύνη και το να είσαι καλός φίλος; Ας φροντίσουμε να είναι έτσι!»</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«Το διαδικτυακό εκφοβισμό έχει πολλά πρόσωπα. Το «flaming» είναι όταν οι άνθρωποι ξεκινούν μια έντονη, οργισμένη διαμάχη στο διαδίκτυο. Ο «αποκλεισμός» είναι όταν σε αφήνουν σκόπιμα εκτός μιας ομαδικής συνομιλίας για να σε κάνουν να νιώσεις μοναξιά. Το «outing» είναι η αποκάλυψη των προσωπικών μυστικών κάποιου. Αν δεις κάτι από αυτά να συμβαίνει, μόλις εντόπισες μια «ψηφιακή σκιά».»</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«Αν ήσουν ο υπεύθυνος της ομαδικής συνομιλίας της τάξης, τι κανόνες θα έθετες για να είναι όλοι ευχαριστημένοι; Ας συνεργαστούμε! Ίσως κάτι σαν «Όχι κακόβουλα παρατσούκλια» ή «Κάνε ένα κομπλιμέντο σε κάποιον κάθε μέρα». Ας φτιάξουμε τον δικό μας Κώδικα Ψηφιακής Αρμονίας!»</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24</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«Τελευταία εργασία! Γράψτε τις 3 υποσχέσεις σας. “Υπόσχομαι να κάνω μια παύση”, “Υπόσχομαι να βοηθήσω”, “Υπόσχομαι να είμαι ο εαυτός μου”. Υπογράψτε το σαν να είναι πραγματικό συμβόλαιο. Τώρα είστε Φύλακες της Ψηφιακής Αρμονίας. Μπράβο σε όλους για τη σημερινή σας προσπάθεια!»</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25</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«Γιατί είναι τόσο δύσκολο; Επειδή στο διαδίκτυο, τα πράγματα διαδίδονται σε όλο το σχολείο μέσα σε δευτερόλεπτα. Και επειδή είναι γραμμένα, μένουν εκεί σαν αποτύπωμα σε υγρό τσιμέντο. Επίσης, όταν δεν βλέπουμε το πρόσωπο κάποιου, μπορεί να ξεχάσουμε ότι έχει πραγματική καρδιά. Πρέπει να θυμόμαστε: πίσω από αυτό το avatar υπάρχει ένας πραγματικός άνθρωπος.»</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«Λοιπόν, κριτές! Ακούστε αυτό: “Κάποιος στέλνει κατά λάθος μια χαζή φωτογραφία σε λάθος άτομο”. Είναι αυτό σκιά; Τώρα ακούστε αυτό: “Τρία άτομα στέλνουν καθημερινά κακόβουλα μηνύματα στη Σάρα για τα μαλλιά της”. Πείτε δυνατά τη γνώμη σας! Γιατί το δεύτερο είναι πιο σοβαρό;»</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«Οι λέξεις είναι ελαφριές όταν τις προφέρουμε, αλλά μπορούν να γίνουν βαριές σαν πέτρες όταν τις διαβάζουμε. Θέλω να γράψετε μια λέξη στο αυτοκόλλητό σας. Πώς νιώθετε όταν σας πειράζουν; Τώρα, ας τα κολλήσουμε στον τοίχο. Κοιτάξτε αυτό το “Βουνό των Συναισθημάτων”. Γι’ αυτό έχει σημασία η καλοσύνη μας.»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ενσυναίσθηση είναι η μυστική σου υπερδύναμη. Είναι σαν να φοράς τα «Γυαλιά της Καρδιάς». Σε βοηθούν να καταλάβεις ότι το άτομο στην άλλη πλευρά της οθόνης μπορεί να περνάει μια δύσκολη μέρα. Ακόμα κι αν δεν ακούς τη φωνή του, τα Γυαλιά της Καρδιάς σου λένε πώς νιώθει.»</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«Φανταστείτε να ρίχνετε ένα μικρό βότσαλο σε μια λίμνη. Οι κυματισμοί απλώνονται παντού! Ένα ευγενικό σχόλιο όπως «Μπράβο!» ή «Είσαι καλά;» μπορεί να αλλάξει εντελώς την ατμόσφαιρα μιας ομαδικής συνομιλίας. Έχετε τη δύναμη να ξεκινήσετε έναν κυματισμό καλοσύνης σήμερα.»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 φίλος σου γίνεται αντικείμενο χλευασμού αυτή τη στιγμή στο chat. Όλοι γελάνε. Τι μπορείς να κάνεις ΕΣΥ; Γύρνα προς </a:t>
            </a:r>
            <a:r>
              <a:rPr lang="en-GB" sz="1200" kern="1200" dirty="0" err="1">
                <a:solidFill>
                  <a:schemeClr val="tx1"/>
                </a:solidFill>
                <a:effectLst/>
                <a:latin typeface="+mn-lt"/>
                <a:ea typeface="+mn-ea"/>
                <a:cs typeface="+mn-cs"/>
              </a:rPr>
              <a:t>τον διπλανό</a:t>
            </a:r>
            <a:r>
              <a:rPr lang="en-GB" sz="1200" kern="1200" dirty="0">
                <a:solidFill>
                  <a:schemeClr val="tx1"/>
                </a:solidFill>
                <a:effectLst/>
                <a:latin typeface="+mn-lt"/>
                <a:ea typeface="+mn-ea"/>
                <a:cs typeface="+mn-cs"/>
              </a:rPr>
              <a:t> σου και κάντε μια άσκηση. Θα έλεγες «Ελάτε παιδιά, ας σταματήσουμε», ή θα έστελνες μήνυμα στον φίλο σου ιδιωτικά; Ας ακούσουμε τις καλύτερες κινήσεις σου ως «υπερασπιστής»!»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«Όλοι λατρεύουμε τα μιμ! Αλλά πριν πατήσετε το κουμπί «κοινοποίηση», θέλω να κάνετε το «Heart-Check». Αν αυτή ήταν φωτογραφία ΔΙΚΗ ΣΑΣ, θα θέλατε να τη δει όλο το σχολείο; Αν η απάντηση είναι «όχι», μπορείτε να είστε εσείς αυτός που θα σταματήσει την αλυσίδα και θα τη διαγράψει; Αυτή είναι η πραγματική δύναμη.»</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828" y="2485604"/>
            <a:ext cx="7532756" cy="1334065"/>
          </a:xfrm>
        </p:spPr>
        <p:txBody>
          <a:bodyPr>
            <a:normAutofit/>
          </a:bodyPr>
          <a:lstStyle/>
          <a:p>
            <a:r>
              <a:rPr lang="en-US" sz="2400" dirty="0"/>
              <a:t>WP3 – </a:t>
            </a:r>
            <a:r>
              <a:rPr lang="en-US" sz="2400" dirty="0" err="1"/>
              <a:t>Εκ</a:t>
            </a:r>
            <a:r>
              <a:rPr lang="en-US" sz="2400" dirty="0"/>
              <a:t>παιδευτικό υλικό</a:t>
            </a:r>
            <a:r>
              <a:rPr lang="el-GR" sz="2400" dirty="0"/>
              <a:t> </a:t>
            </a:r>
            <a:r>
              <a:rPr lang="en-US" sz="2400" dirty="0" err="1"/>
              <a:t>γι</a:t>
            </a:r>
            <a:r>
              <a:rPr lang="en-US" sz="2400" dirty="0"/>
              <a:t>α εκπαιδευτικούς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429000"/>
            <a:ext cx="7391858" cy="1292830"/>
          </a:xfrm>
        </p:spPr>
        <p:txBody>
          <a:bodyPr>
            <a:normAutofit/>
          </a:bodyPr>
          <a:lstStyle/>
          <a:p>
            <a:r>
              <a:rPr lang="en-US" sz="2800" dirty="0" err="1"/>
              <a:t>Ενότητ</a:t>
            </a:r>
            <a:r>
              <a:rPr lang="en-US" sz="2800" dirty="0"/>
              <a:t>α 8</a:t>
            </a:r>
          </a:p>
          <a:p>
            <a:r>
              <a:rPr lang="en-US" sz="2800" dirty="0" err="1"/>
              <a:t>Ψηφι</a:t>
            </a:r>
            <a:r>
              <a:rPr lang="en-US" sz="2800" dirty="0"/>
              <a:t>ακή ευημερία στην τάξη</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2: Η δύναμη </a:t>
            </a:r>
            <a:r>
              <a:rPr lang="en-US" b="1" dirty="0">
                <a:solidFill>
                  <a:schemeClr val="accent1">
                    <a:lumMod val="75000"/>
                  </a:schemeClr>
                </a:solidFill>
              </a:rPr>
              <a:t>της ενσυναίσθησης</a:t>
            </a:r>
            <a:endParaRPr lang="en-GB" b="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p:cNvSpPr txBox="1"/>
          <p:nvPr/>
        </p:nvSpPr>
        <p:spPr>
          <a:xfrm>
            <a:off x="97970" y="1558636"/>
            <a:ext cx="11581412" cy="3055324"/>
          </a:xfrm>
          <a:prstGeom prst="rect">
            <a:avLst/>
          </a:prstGeom>
          <a:noFill/>
        </p:spPr>
        <p:txBody>
          <a:bodyPr wrap="square">
            <a:spAutoFit/>
          </a:bodyPr>
          <a:lstStyle/>
          <a:p>
            <a:pPr lvl="0"/>
            <a:r>
              <a:rPr lang="en-GB" sz="2400" b="1" dirty="0"/>
              <a:t>Γιατί η ενσυναίσθηση είναι μια υπερδύναμη</a:t>
            </a:r>
          </a:p>
          <a:p>
            <a:pPr lvl="0" algn="ctr"/>
            <a:endParaRPr lang="en-GB" sz="2400" dirty="0"/>
          </a:p>
          <a:p>
            <a:pPr lvl="0" algn="ctr"/>
            <a:r>
              <a:rPr lang="en-GB" sz="2400" dirty="0"/>
              <a:t>Ο κυματισμός της καλοσύνης</a:t>
            </a:r>
          </a:p>
          <a:p>
            <a:pPr lvl="1" algn="ctr"/>
            <a:endParaRPr lang="en-GB" sz="2400" dirty="0"/>
          </a:p>
          <a:p>
            <a:pPr lvl="1" algn="ctr"/>
            <a:r>
              <a:rPr lang="en-GB" sz="2400" dirty="0"/>
              <a:t>Ένα ευγενικό σχόλιο μπορεί να σταματήσει έναν καβγά. </a:t>
            </a:r>
          </a:p>
          <a:p>
            <a:pPr lvl="1" algn="ctr"/>
            <a:endParaRPr lang="en-GB" sz="2400" dirty="0"/>
          </a:p>
          <a:p>
            <a:pPr lvl="1" algn="ctr"/>
            <a:r>
              <a:rPr lang="en-GB" sz="2400" dirty="0"/>
              <a:t>Η ενσυναίσθηση μας βοηθά </a:t>
            </a:r>
            <a:r>
              <a:rPr lang="en-GB" sz="2400" b="1" dirty="0"/>
              <a:t>να κάνουμε μια παύση </a:t>
            </a:r>
            <a:r>
              <a:rPr lang="en-GB" sz="2400" dirty="0"/>
              <a:t>πριν δημοσιεύσουμε κάτι.</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2: Η δύναμη της ενσυναίσθησης</a:t>
            </a:r>
            <a:endParaRPr lang="en-GB" b="1" i="1" dirty="0">
              <a:solidFill>
                <a:schemeClr val="accent1">
                  <a:lumMod val="75000"/>
                </a:schemeClr>
              </a:solidFill>
            </a:endParaRPr>
          </a:p>
          <a:p>
            <a:endParaRPr lang="en-GB" b="1" i="1" dirty="0">
              <a:solidFill>
                <a:schemeClr val="accent6">
                  <a:lumMod val="75000"/>
                </a:schemeClr>
              </a:solidFill>
            </a:endParaRPr>
          </a:p>
          <a:p>
            <a:endParaRPr lang="en-GB" b="1" i="1" dirty="0">
              <a:solidFill>
                <a:schemeClr val="accent6">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877043" y="1462685"/>
            <a:ext cx="8879030" cy="4431983"/>
          </a:xfrm>
          <a:prstGeom prst="rect">
            <a:avLst/>
          </a:prstGeom>
          <a:noFill/>
        </p:spPr>
        <p:txBody>
          <a:bodyPr wrap="square">
            <a:spAutoFit/>
          </a:bodyPr>
          <a:lstStyle/>
          <a:p>
            <a:pPr lvl="0"/>
            <a:r>
              <a:rPr lang="en-GB" sz="2400" b="1" dirty="0"/>
              <a:t>Εσείς είστε ο υπερασπιστής</a:t>
            </a:r>
          </a:p>
          <a:p>
            <a:pPr lvl="0" algn="ctr"/>
            <a:endParaRPr lang="en-GB" sz="2400" b="1" dirty="0"/>
          </a:p>
          <a:p>
            <a:pPr lvl="0" algn="ctr"/>
            <a:r>
              <a:rPr lang="en-GB" sz="2400" dirty="0"/>
              <a:t>Μην παρακολουθείτε απλώς, βοηθήστε!</a:t>
            </a:r>
          </a:p>
          <a:p>
            <a:pPr lvl="0" algn="ctr"/>
            <a:endParaRPr lang="en-GB" sz="2400" dirty="0"/>
          </a:p>
          <a:p>
            <a:pPr lvl="0" algn="ctr"/>
            <a:endParaRPr lang="en-GB" sz="2400" dirty="0"/>
          </a:p>
          <a:p>
            <a:pPr lvl="0" algn="ctr"/>
            <a:r>
              <a:rPr lang="en-GB" sz="2400" dirty="0"/>
              <a:t>Υποστηρίξτε το άτομο που έχει γίνει στόχος. </a:t>
            </a:r>
          </a:p>
          <a:p>
            <a:pPr lvl="0" algn="ctr"/>
            <a:endParaRPr lang="en-GB" sz="2400" dirty="0"/>
          </a:p>
          <a:p>
            <a:pPr lvl="0" algn="ctr"/>
            <a:r>
              <a:rPr lang="en-GB" sz="2400" dirty="0"/>
              <a:t>Ενημερώστε έναν ενήλικα που εμπιστεύεστε. </a:t>
            </a:r>
          </a:p>
          <a:p>
            <a:pPr lvl="0" algn="ctr"/>
            <a:endParaRPr lang="en-GB" sz="2400" dirty="0"/>
          </a:p>
          <a:p>
            <a:pPr lvl="0" algn="ctr"/>
            <a:r>
              <a:rPr lang="en-GB" sz="2400" dirty="0"/>
              <a:t>Μην κάνετε «like» ή «share» σε κακόβουλα posts.</a:t>
            </a:r>
          </a:p>
          <a:p>
            <a:pPr marR="0" lvl="0" algn="ctr"/>
            <a:endParaRPr lang="en-GB" sz="2400" b="1" dirty="0">
              <a:solidFill>
                <a:srgbClr val="080301"/>
              </a:solidFill>
              <a:effectLst/>
              <a:latin typeface="Calibri" panose="020F0502020204030204" pitchFamily="34" charset="0"/>
              <a:ea typeface="Times New Roman" panose="02020603050405020304" charset="0"/>
            </a:endParaRPr>
          </a:p>
          <a:p>
            <a:pPr marR="0" lvl="0"/>
            <a:endParaRPr lang="en-GB" b="1" dirty="0">
              <a:solidFill>
                <a:srgbClr val="080301"/>
              </a:solidFill>
              <a:latin typeface="Times New Roman" panose="02020603050405020304" charset="0"/>
              <a:ea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p:txBody>
          <a:bodyPr/>
          <a:lstStyle/>
          <a:p>
            <a:endParaRPr lang="el-GR"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2: Η δύναμη της ενσυναίσθησης</a:t>
            </a:r>
            <a:endParaRPr lang="en-GB" b="1" i="1" dirty="0">
              <a:solidFill>
                <a:schemeClr val="accent1">
                  <a:lumMod val="75000"/>
                </a:schemeClr>
              </a:solidFill>
            </a:endParaRPr>
          </a:p>
          <a:p>
            <a:endParaRPr lang="en-GB"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4163319"/>
          </a:xfrm>
          <a:prstGeom prst="rect">
            <a:avLst/>
          </a:prstGeom>
          <a:noFill/>
        </p:spPr>
        <p:txBody>
          <a:bodyPr wrap="square">
            <a:spAutoFit/>
          </a:bodyPr>
          <a:lstStyle/>
          <a:p>
            <a:pPr algn="ctr"/>
            <a:r>
              <a:rPr lang="en-GB" sz="2400" b="1" dirty="0">
                <a:solidFill>
                  <a:schemeClr val="accent4">
                    <a:lumMod val="75000"/>
                  </a:schemeClr>
                </a:solidFill>
              </a:rPr>
              <a:t>Δραστηριότητα: «Έλεγχος μιμιδίων» (Διαδραστικό)</a:t>
            </a:r>
          </a:p>
          <a:p>
            <a:pPr algn="ctr"/>
            <a:endParaRPr lang="en-GB" sz="2400" b="1" dirty="0"/>
          </a:p>
          <a:p>
            <a:pPr algn="ctr"/>
            <a:r>
              <a:rPr lang="en-GB" sz="2400" b="1" dirty="0"/>
              <a:t>Εργασία: </a:t>
            </a:r>
            <a:r>
              <a:rPr lang="en-GB" sz="2400" dirty="0"/>
              <a:t>Είναι αστείο ή είναι κακό;</a:t>
            </a:r>
          </a:p>
          <a:p>
            <a:pPr lvl="1" algn="ctr"/>
            <a:endParaRPr lang="en-GB" sz="2400" b="1" dirty="0"/>
          </a:p>
          <a:p>
            <a:pPr lvl="1" algn="ctr"/>
            <a:r>
              <a:rPr lang="en-GB" sz="2400" b="1" dirty="0"/>
              <a:t>Αλληλεπίδραση:</a:t>
            </a:r>
            <a:r>
              <a:rPr lang="en-GB" sz="2400" dirty="0"/>
              <a:t> </a:t>
            </a:r>
          </a:p>
          <a:p>
            <a:pPr lvl="1" algn="ctr"/>
            <a:r>
              <a:rPr lang="en-GB" sz="2400" dirty="0"/>
              <a:t>Ένα ψεύτικο «χαζό» meme στοχεύει ένα άτομο που γνωρίζετε. </a:t>
            </a:r>
          </a:p>
          <a:p>
            <a:pPr lvl="1" algn="ctr"/>
            <a:endParaRPr lang="en-GB" sz="2400" dirty="0"/>
          </a:p>
          <a:p>
            <a:pPr lvl="1" algn="ctr"/>
            <a:r>
              <a:rPr lang="en-GB" sz="2400" i="1" dirty="0"/>
              <a:t>«Πώς θα ένιωθε το άτομο στη φωτογραφία;»</a:t>
            </a: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ευεξία στην τάξη</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dirty="0">
                <a:solidFill>
                  <a:schemeClr val="accent1">
                    <a:lumMod val="75000"/>
                  </a:schemeClr>
                </a:solidFill>
              </a:rPr>
              <a:t>Θέμα 2: Η δύναμη της ενσυναίσθησης</a:t>
            </a:r>
            <a:endParaRPr lang="en-GB" b="1" dirty="0">
              <a:solidFill>
                <a:schemeClr val="accent6">
                  <a:lumMod val="75000"/>
                </a:schemeClr>
              </a:solidFill>
            </a:endParaRPr>
          </a:p>
          <a:p>
            <a:endParaRPr lang="en-GB"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5271315"/>
          </a:xfrm>
          <a:prstGeom prst="rect">
            <a:avLst/>
          </a:prstGeom>
          <a:noFill/>
        </p:spPr>
        <p:txBody>
          <a:bodyPr wrap="square">
            <a:spAutoFit/>
          </a:bodyPr>
          <a:lstStyle/>
          <a:p>
            <a:pPr algn="ctr"/>
            <a:r>
              <a:rPr lang="en-GB" sz="2400" b="1" dirty="0">
                <a:solidFill>
                  <a:schemeClr val="accent4">
                    <a:lumMod val="75000"/>
                  </a:schemeClr>
                </a:solidFill>
              </a:rPr>
              <a:t>Δραστηριότητα: «Η ευγενική απάντηση» (Ομαδική)</a:t>
            </a:r>
            <a:endParaRPr lang="en-GB" sz="2400" dirty="0">
              <a:solidFill>
                <a:schemeClr val="accent4">
                  <a:lumMod val="75000"/>
                </a:schemeClr>
              </a:solidFill>
            </a:endParaRPr>
          </a:p>
          <a:p>
            <a:pPr lvl="1" algn="ctr"/>
            <a:endParaRPr lang="en-GB" sz="2400" b="1" dirty="0"/>
          </a:p>
          <a:p>
            <a:pPr lvl="1" algn="ctr"/>
            <a:r>
              <a:rPr lang="en-GB" sz="2400" b="1" dirty="0"/>
              <a:t>Εργασία: </a:t>
            </a:r>
            <a:r>
              <a:rPr lang="en-GB" sz="2400" dirty="0"/>
              <a:t>Γίνε μηχανικός καλοσύνης</a:t>
            </a:r>
          </a:p>
          <a:p>
            <a:pPr lvl="1" algn="ctr"/>
            <a:endParaRPr lang="en-GB" sz="2400" b="1" dirty="0"/>
          </a:p>
          <a:p>
            <a:pPr lvl="1" algn="ctr"/>
            <a:r>
              <a:rPr lang="en-GB" sz="2400" b="1" dirty="0"/>
              <a:t>Αλληλεπίδραση:</a:t>
            </a:r>
            <a:r>
              <a:rPr lang="en-GB" sz="2400" dirty="0"/>
              <a:t> </a:t>
            </a:r>
          </a:p>
          <a:p>
            <a:pPr lvl="1" algn="ctr"/>
            <a:r>
              <a:rPr lang="en-GB" sz="2400" dirty="0"/>
              <a:t>Σε ζευγάρια, σας δίνεται μια «επιθετική ανάρτηση». </a:t>
            </a:r>
          </a:p>
          <a:p>
            <a:pPr lvl="1" algn="ctr"/>
            <a:r>
              <a:rPr lang="en-GB" sz="2400" dirty="0"/>
              <a:t>Πρέπει να γράψετε το πιο ενθαρρυντικό ιδιωτικό μήνυμα </a:t>
            </a:r>
          </a:p>
          <a:p>
            <a:pPr lvl="1" algn="ctr"/>
            <a:r>
              <a:rPr lang="en-GB" sz="2400" dirty="0"/>
              <a:t>που μπορείτε να σκεφτείτε για το θύμα.</a:t>
            </a:r>
          </a:p>
          <a:p>
            <a:pPr algn="ctr"/>
            <a:endParaRPr lang="en-GB" sz="2400" b="1" dirty="0">
              <a:solidFill>
                <a:schemeClr val="accent4">
                  <a:lumMod val="75000"/>
                </a:schemeClr>
              </a:solidFill>
            </a:endParaRPr>
          </a:p>
          <a:p>
            <a:pPr algn="ctr"/>
            <a:endParaRPr lang="en-GB" sz="2400" dirty="0"/>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400" b="0" i="1" dirty="0"/>
              <a:t>Ενότητα 8 (Εκπαιδευτικοί): </a:t>
            </a:r>
            <a:br>
              <a:rPr lang="en-US" sz="2400" b="0" i="1" dirty="0"/>
            </a:br>
            <a:r>
              <a:rPr lang="en-US" sz="2400" b="0" i="1" dirty="0"/>
              <a:t>Ψηφιακή ευ</a:t>
            </a:r>
            <a:r>
              <a:rPr lang="el-GR" sz="2400" b="0" i="1" dirty="0"/>
              <a:t>ημερία</a:t>
            </a:r>
            <a:r>
              <a:rPr lang="en-US" sz="2400" b="0" i="1" dirty="0"/>
              <a:t> στην τάξη </a:t>
            </a:r>
            <a:br>
              <a:rPr lang="en-US" sz="2400" b="0" i="1"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Θέμα 3: Ρύθμιση των συναισθημάτων</a:t>
            </a:r>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Θέμα 3: Ρύθμιση των συναισθημάτων</a:t>
            </a:r>
          </a:p>
          <a:p>
            <a:endParaRPr lang="en-US" b="1" i="1" dirty="0">
              <a:solidFill>
                <a:schemeClr val="accent6">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p:cNvSpPr txBox="1"/>
          <p:nvPr/>
        </p:nvSpPr>
        <p:spPr>
          <a:xfrm>
            <a:off x="102422" y="1405534"/>
            <a:ext cx="10267705" cy="4347985"/>
          </a:xfrm>
          <a:prstGeom prst="rect">
            <a:avLst/>
          </a:prstGeom>
          <a:noFill/>
        </p:spPr>
        <p:txBody>
          <a:bodyPr wrap="square">
            <a:spAutoFit/>
          </a:bodyPr>
          <a:lstStyle/>
          <a:p>
            <a:pPr lvl="0"/>
            <a:r>
              <a:rPr lang="en-GB" sz="2400" b="1" dirty="0"/>
              <a:t>Διαχείριση της «ψηφιακής σας μπαταρίας»</a:t>
            </a:r>
            <a:endParaRPr lang="en-GB" sz="2400" dirty="0"/>
          </a:p>
          <a:p>
            <a:pPr lvl="1" algn="ctr"/>
            <a:endParaRPr lang="en-GB" sz="2400" b="1" dirty="0"/>
          </a:p>
          <a:p>
            <a:pPr lvl="1" algn="ctr"/>
            <a:r>
              <a:rPr lang="en-GB" sz="2400" dirty="0"/>
              <a:t>Όταν η οθόνη γίνεται πολύ δυνατή</a:t>
            </a:r>
          </a:p>
          <a:p>
            <a:pPr lvl="1" algn="ctr"/>
            <a:endParaRPr lang="en-GB" sz="2400" dirty="0"/>
          </a:p>
          <a:p>
            <a:pPr lvl="1" algn="ctr"/>
            <a:endParaRPr lang="en-GB" sz="2400" dirty="0"/>
          </a:p>
          <a:p>
            <a:pPr lvl="1" algn="ctr"/>
            <a:r>
              <a:rPr lang="en-GB" sz="2400" dirty="0"/>
              <a:t>Η σύγκριση του εαυτού σας με τους άλλους ή η θέαση «τέλειων» ζωών </a:t>
            </a:r>
          </a:p>
          <a:p>
            <a:pPr lvl="1" algn="ctr"/>
            <a:r>
              <a:rPr lang="en-GB" sz="2400" dirty="0"/>
              <a:t>μπορεί να σας κάνει να νιώθετε άγχος ή ζήλια. </a:t>
            </a:r>
          </a:p>
          <a:p>
            <a:pPr lvl="1" algn="ctr"/>
            <a:endParaRPr lang="en-GB" sz="2400" dirty="0"/>
          </a:p>
          <a:p>
            <a:pPr lvl="1" algn="ctr"/>
            <a:r>
              <a:rPr lang="en-GB" sz="2400" dirty="0"/>
              <a:t>Είναι φυσιολογικό να νιώθετε έτσι!</a:t>
            </a:r>
          </a:p>
          <a:p>
            <a:pPr lvl="0"/>
            <a:endParaRPr lang="en-GB" sz="2400" b="1" dirty="0"/>
          </a:p>
          <a:p>
            <a:pPr lvl="0"/>
            <a:endParaRPr lang="en-GB" sz="12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a:t>
            </a:r>
            <a:r>
              <a:rPr lang="en-US" sz="2400" i="1" dirty="0" err="1"/>
              <a:t>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Θέμα 3: Ρύθμιση των συναισθημάτων</a:t>
            </a:r>
          </a:p>
          <a:p>
            <a:endParaRPr lang="en-US" b="1" i="1" dirty="0">
              <a:solidFill>
                <a:schemeClr val="accent6">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674051" y="5554109"/>
            <a:ext cx="2327333" cy="1068606"/>
          </a:xfrm>
          <a:prstGeom prst="rect">
            <a:avLst/>
          </a:prstGeom>
        </p:spPr>
      </p:pic>
      <p:sp>
        <p:nvSpPr>
          <p:cNvPr id="4" name="TextBox 3"/>
          <p:cNvSpPr txBox="1"/>
          <p:nvPr/>
        </p:nvSpPr>
        <p:spPr>
          <a:xfrm>
            <a:off x="149679" y="1405534"/>
            <a:ext cx="11041330" cy="3724096"/>
          </a:xfrm>
          <a:prstGeom prst="rect">
            <a:avLst/>
          </a:prstGeom>
          <a:noFill/>
        </p:spPr>
        <p:txBody>
          <a:bodyPr wrap="square">
            <a:spAutoFit/>
          </a:bodyPr>
          <a:lstStyle/>
          <a:p>
            <a:pPr lvl="0"/>
            <a:r>
              <a:rPr lang="el-GR" sz="2400" b="1" dirty="0"/>
              <a:t>Ε</a:t>
            </a:r>
            <a:r>
              <a:rPr lang="en-GB" sz="2400" b="1" dirty="0"/>
              <a:t>πανα</a:t>
            </a:r>
            <a:r>
              <a:rPr lang="en-GB" sz="2400" b="1" dirty="0" err="1"/>
              <a:t>φορά</a:t>
            </a:r>
            <a:r>
              <a:rPr lang="en-GB" sz="2400" b="1" dirty="0"/>
              <a:t> σε 3 βήματα</a:t>
            </a:r>
          </a:p>
          <a:p>
            <a:pPr lvl="0"/>
            <a:endParaRPr lang="en-GB" sz="2400" b="1" dirty="0"/>
          </a:p>
          <a:p>
            <a:pPr lvl="0" algn="ctr"/>
            <a:r>
              <a:rPr lang="en-GB" sz="2400" dirty="0"/>
              <a:t>Διατηρήστε τον έλεγχο</a:t>
            </a:r>
          </a:p>
          <a:p>
            <a:pPr lvl="1"/>
            <a:endParaRPr lang="en-GB" sz="2400" dirty="0"/>
          </a:p>
          <a:p>
            <a:pPr marL="800100" lvl="1" indent="-342900">
              <a:buAutoNum type="arabicPeriod"/>
            </a:pPr>
            <a:r>
              <a:rPr lang="en-GB" sz="2400" b="1" dirty="0"/>
              <a:t>Βαθιές αναπνοές: </a:t>
            </a:r>
            <a:r>
              <a:rPr lang="en-GB" sz="2400" dirty="0"/>
              <a:t>Ηρεμήστε το μυαλό σας. </a:t>
            </a:r>
          </a:p>
          <a:p>
            <a:pPr marL="800100" lvl="1" indent="-342900">
              <a:buAutoNum type="arabicPeriod"/>
            </a:pPr>
            <a:r>
              <a:rPr lang="en-GB" sz="2400" b="1" dirty="0"/>
              <a:t>Διάλειμμα από την οθόνη: </a:t>
            </a:r>
            <a:r>
              <a:rPr lang="en-GB" sz="2400" dirty="0"/>
              <a:t>Απομακρυνθείτε για 5 λεπτά.</a:t>
            </a:r>
          </a:p>
          <a:p>
            <a:pPr marL="800100" lvl="1" indent="-342900">
              <a:buAutoNum type="arabicPeriod"/>
            </a:pPr>
            <a:r>
              <a:rPr lang="en-GB" sz="2400" b="1" dirty="0"/>
              <a:t>Μιλήστε για αυτό: </a:t>
            </a:r>
            <a:r>
              <a:rPr lang="en-GB" sz="2400" dirty="0"/>
              <a:t>Μιλήστε σε έναν φίλο.</a:t>
            </a:r>
          </a:p>
          <a:p>
            <a:pPr lvl="0"/>
            <a:endParaRPr lang="en-GB" sz="2400" dirty="0"/>
          </a:p>
          <a:p>
            <a:pPr lvl="1"/>
            <a:endParaRPr lang="en-GB" sz="2000" dirty="0"/>
          </a:p>
          <a:p>
            <a:pPr lvl="0"/>
            <a:endParaRPr lang="en-GB"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a:t>
            </a:r>
            <a:r>
              <a:rPr lang="en-US" sz="2400" i="1" dirty="0" err="1"/>
              <a:t>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Θέμα 3: Ρύθμιση των συναισθημάτων</a:t>
            </a:r>
          </a:p>
          <a:p>
            <a:endParaRPr lang="en-US" b="1" i="1" dirty="0">
              <a:solidFill>
                <a:schemeClr val="accent6">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181097" y="1405534"/>
            <a:ext cx="9856521" cy="3785652"/>
          </a:xfrm>
          <a:prstGeom prst="rect">
            <a:avLst/>
          </a:prstGeom>
          <a:noFill/>
        </p:spPr>
        <p:txBody>
          <a:bodyPr wrap="square">
            <a:spAutoFit/>
          </a:bodyPr>
          <a:lstStyle/>
          <a:p>
            <a:pPr lvl="0"/>
            <a:r>
              <a:rPr lang="en-GB" sz="2400" b="1" dirty="0"/>
              <a:t>Καταγράψτε το ταξίδι σας</a:t>
            </a:r>
            <a:endParaRPr lang="en-GB" sz="2400" dirty="0"/>
          </a:p>
          <a:p>
            <a:pPr lvl="1"/>
            <a:endParaRPr lang="en-GB" sz="2400" dirty="0"/>
          </a:p>
          <a:p>
            <a:pPr lvl="1" algn="ctr"/>
            <a:r>
              <a:rPr lang="en-GB" sz="2400" dirty="0"/>
              <a:t>Γίνε ο καλύτερος φίλος του εαυτού σου</a:t>
            </a:r>
          </a:p>
          <a:p>
            <a:pPr lvl="1" algn="ctr"/>
            <a:endParaRPr lang="en-GB" sz="2400" dirty="0"/>
          </a:p>
          <a:p>
            <a:pPr lvl="1" algn="ctr"/>
            <a:r>
              <a:rPr lang="en-GB" sz="2400" dirty="0"/>
              <a:t>Το να καταγράφετε τα συναισθήματά σας σας βοηθά να καταλάβετε </a:t>
            </a:r>
            <a:r>
              <a:rPr lang="en-GB" sz="2400" i="1" dirty="0"/>
              <a:t>γιατί </a:t>
            </a:r>
            <a:r>
              <a:rPr lang="en-GB" sz="2400" dirty="0"/>
              <a:t>είστε αναστατωμένοι. </a:t>
            </a:r>
          </a:p>
          <a:p>
            <a:pPr lvl="1" algn="ctr"/>
            <a:endParaRPr lang="en-GB" sz="2400" dirty="0"/>
          </a:p>
          <a:p>
            <a:pPr lvl="1" algn="ctr"/>
            <a:r>
              <a:rPr lang="en-GB" sz="2400" dirty="0"/>
              <a:t>Μας εμποδίζει να αντιδρούμε παρορμητικά (να ξεσπάμε).</a:t>
            </a:r>
          </a:p>
          <a:p>
            <a:pPr lvl="0"/>
            <a:endParaRPr lang="en-GB" sz="2400" dirty="0"/>
          </a:p>
          <a:p>
            <a:pPr lvl="0" algn="ctr"/>
            <a:endParaRPr lang="en-GB" sz="2400" dirty="0"/>
          </a:p>
          <a:p>
            <a:pPr lvl="0"/>
            <a:endParaRPr lang="en-GB"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a:t>
            </a:r>
            <a:r>
              <a:rPr lang="en-US" sz="2400" i="1" dirty="0" err="1"/>
              <a:t>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3: Ρύθμιση των συναισθημάτων</a:t>
            </a:r>
          </a:p>
          <a:p>
            <a:endParaRPr lang="en-US" i="1" dirty="0"/>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97970" y="1537854"/>
            <a:ext cx="10453255" cy="3046988"/>
          </a:xfrm>
          <a:prstGeom prst="rect">
            <a:avLst/>
          </a:prstGeom>
          <a:noFill/>
        </p:spPr>
        <p:txBody>
          <a:bodyPr wrap="square">
            <a:spAutoFit/>
          </a:bodyPr>
          <a:lstStyle/>
          <a:p>
            <a:pPr lvl="0" algn="ctr"/>
            <a:r>
              <a:rPr lang="en-GB" sz="2400" b="1" dirty="0">
                <a:solidFill>
                  <a:schemeClr val="accent4">
                    <a:lumMod val="75000"/>
                  </a:schemeClr>
                </a:solidFill>
              </a:rPr>
              <a:t>Δραστηριότητα: «Η πρόκληση της αναπνοής των 2 λεπτών» (Ατομική)</a:t>
            </a:r>
            <a:endParaRPr lang="en-GB" sz="2400" dirty="0">
              <a:solidFill>
                <a:schemeClr val="accent4">
                  <a:lumMod val="75000"/>
                </a:schemeClr>
              </a:solidFill>
            </a:endParaRPr>
          </a:p>
          <a:p>
            <a:pPr lvl="1" algn="ctr"/>
            <a:endParaRPr lang="en-GB" sz="2400" b="1" dirty="0"/>
          </a:p>
          <a:p>
            <a:pPr lvl="1" algn="ctr"/>
            <a:r>
              <a:rPr lang="en-GB" sz="2400" b="1" dirty="0"/>
              <a:t>Εργασία: </a:t>
            </a:r>
            <a:r>
              <a:rPr lang="en-GB" sz="2400" dirty="0"/>
              <a:t>Βρείτε την «εσωτερική σας ηρεμία»</a:t>
            </a:r>
          </a:p>
          <a:p>
            <a:pPr lvl="1" algn="ctr"/>
            <a:endParaRPr lang="en-GB" sz="2400" b="1" dirty="0"/>
          </a:p>
          <a:p>
            <a:pPr lvl="1" algn="ctr"/>
            <a:r>
              <a:rPr lang="en-GB" sz="2400" b="1" dirty="0"/>
              <a:t>Αλληλεπίδραση: </a:t>
            </a:r>
            <a:r>
              <a:rPr lang="en-GB" sz="2400" dirty="0"/>
              <a:t>Ακολουθήστε το λογότυπο του έργου στη διαφάνεια.</a:t>
            </a:r>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a:t>
            </a:r>
            <a:r>
              <a:rPr lang="en-US" sz="2400" i="1" dirty="0" err="1"/>
              <a:t>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3: Ρύθμιση των συναισθημάτων</a:t>
            </a:r>
          </a:p>
          <a:p>
            <a:endParaRPr lang="en-US" i="1" dirty="0"/>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748144" y="1769291"/>
            <a:ext cx="10453255" cy="4893647"/>
          </a:xfrm>
          <a:prstGeom prst="rect">
            <a:avLst/>
          </a:prstGeom>
          <a:noFill/>
        </p:spPr>
        <p:txBody>
          <a:bodyPr wrap="square">
            <a:spAutoFit/>
          </a:bodyPr>
          <a:lstStyle/>
          <a:p>
            <a:pPr lvl="0" algn="ctr"/>
            <a:r>
              <a:rPr lang="en-GB" sz="2400" b="1" dirty="0">
                <a:solidFill>
                  <a:schemeClr val="accent4">
                    <a:lumMod val="75000"/>
                  </a:schemeClr>
                </a:solidFill>
              </a:rPr>
              <a:t>Δραστηριότητα: «Ψηφοφορία για στρατηγικές» (Διαδραστική)</a:t>
            </a:r>
            <a:endParaRPr lang="en-GB" sz="2400" dirty="0">
              <a:solidFill>
                <a:schemeClr val="accent4">
                  <a:lumMod val="75000"/>
                </a:schemeClr>
              </a:solidFill>
            </a:endParaRPr>
          </a:p>
          <a:p>
            <a:pPr lvl="1"/>
            <a:endParaRPr lang="en-GB" sz="2400" b="1" dirty="0"/>
          </a:p>
          <a:p>
            <a:pPr lvl="1" algn="ctr"/>
            <a:r>
              <a:rPr lang="en-GB" sz="2400" b="1" dirty="0"/>
              <a:t>Εργασία: </a:t>
            </a:r>
            <a:r>
              <a:rPr lang="en-GB" sz="2400" dirty="0"/>
              <a:t>Ποια στρατηγική είναι η αγαπημένη ΣΑΣ;</a:t>
            </a:r>
          </a:p>
          <a:p>
            <a:pPr lvl="1"/>
            <a:endParaRPr lang="en-GB" sz="2400" b="1" dirty="0"/>
          </a:p>
          <a:p>
            <a:pPr lvl="1"/>
            <a:r>
              <a:rPr lang="en-GB" sz="2400" b="1" dirty="0"/>
              <a:t>Αλληλεπίδραση:</a:t>
            </a:r>
            <a:r>
              <a:rPr lang="en-GB" sz="2400" dirty="0"/>
              <a:t> </a:t>
            </a:r>
          </a:p>
          <a:p>
            <a:pPr lvl="1"/>
            <a:r>
              <a:rPr lang="en-GB" sz="2400" dirty="0"/>
              <a:t>Ζητήστε να σηκώσουν τα χέρια: </a:t>
            </a:r>
          </a:p>
          <a:p>
            <a:pPr marL="800100" lvl="1" indent="-342900">
              <a:buAutoNum type="alphaUcParenR"/>
            </a:pPr>
            <a:r>
              <a:rPr lang="en-GB" sz="2400" i="1" dirty="0"/>
              <a:t>Διάλειμμα</a:t>
            </a:r>
          </a:p>
          <a:p>
            <a:pPr marL="800100" lvl="1" indent="-342900">
              <a:buAutoNum type="alphaUcParenR"/>
            </a:pPr>
            <a:r>
              <a:rPr lang="en-GB" sz="2400" i="1" dirty="0"/>
              <a:t>Βαθιά αναπνοή</a:t>
            </a:r>
          </a:p>
          <a:p>
            <a:pPr marL="800100" lvl="1" indent="-342900">
              <a:buAutoNum type="alphaUcParenR"/>
            </a:pPr>
            <a:r>
              <a:rPr lang="en-GB" sz="2400" i="1" dirty="0"/>
              <a:t>Σημειώσεις, </a:t>
            </a:r>
          </a:p>
          <a:p>
            <a:pPr marL="800100" lvl="1" indent="-342900">
              <a:buAutoNum type="alphaUcParenR"/>
            </a:pPr>
            <a:r>
              <a:rPr lang="en-GB" sz="2400" i="1" dirty="0"/>
              <a:t>Συζήτηση με έναν ενήλικα.</a:t>
            </a:r>
            <a:endParaRPr lang="en-GB" sz="2400" dirty="0"/>
          </a:p>
          <a:p>
            <a:pPr lvl="0" algn="ctr"/>
            <a:endParaRPr lang="en-GB" sz="2400" dirty="0">
              <a:solidFill>
                <a:schemeClr val="accent4">
                  <a:lumMod val="75000"/>
                </a:schemeClr>
              </a:solidFill>
            </a:endParaRPr>
          </a:p>
          <a:p>
            <a:pPr lvl="0" algn="ctr"/>
            <a:endParaRPr lang="en-GB" sz="2400" b="1" dirty="0"/>
          </a:p>
          <a:p>
            <a:pPr lvl="0" algn="ct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8 (Εκπαιδευτικοί)</a:t>
            </a:r>
            <a:br>
              <a:rPr lang="el-GR" sz="2700" b="0" i="1" dirty="0"/>
            </a:br>
            <a:r>
              <a:rPr lang="en-US" sz="2700" b="0" i="1" dirty="0"/>
              <a:t>Ψηφιακή ευημερία στην τάξη</a:t>
            </a:r>
            <a:br>
              <a:rPr lang="en-US" sz="2700" b="0" i="1" dirty="0"/>
            </a:b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1: Αποκωδικοποίηση του διαδικτυακού εκφοβισμού</a:t>
            </a:r>
          </a:p>
          <a:p>
            <a:r>
              <a:rPr lang="en-GB" sz="2400" b="1" dirty="0">
                <a:solidFill>
                  <a:schemeClr val="accent1">
                    <a:lumMod val="75000"/>
                  </a:schemeClr>
                </a:solidFill>
              </a:rPr>
              <a:t> </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400" b="0" i="1" dirty="0"/>
              <a:t>Ενότητα 8 (Εκπαιδευτικοί): </a:t>
            </a:r>
            <a:br>
              <a:rPr lang="en-US" sz="2400" b="0" i="1" dirty="0"/>
            </a:br>
            <a:r>
              <a:rPr lang="en-US" sz="2400" b="0" i="1" dirty="0"/>
              <a:t>Ψηφιακή ευημερία στην τάξη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755739"/>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1">
                    <a:lumMod val="75000"/>
                  </a:schemeClr>
                </a:solidFill>
              </a:rPr>
              <a:t>Θέμα 4: Ψηφιακή ιθαγένεια</a:t>
            </a:r>
          </a:p>
          <a:p>
            <a:endParaRPr lang="en-US" sz="2800" b="1" dirty="0">
              <a:solidFill>
                <a:schemeClr val="accent6">
                  <a:lumMod val="75000"/>
                </a:schemeClr>
              </a:solidFill>
            </a:endParaRPr>
          </a:p>
          <a:p>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a:t>
            </a:r>
            <a:r>
              <a:rPr lang="en-US" sz="2400" i="1" dirty="0" err="1"/>
              <a:t>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Θέμα 4: Ψηφιακή ιθαγένεια</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528320" y="1462405"/>
            <a:ext cx="11513820" cy="4554220"/>
          </a:xfrm>
          <a:prstGeom prst="rect">
            <a:avLst/>
          </a:prstGeom>
          <a:noFill/>
        </p:spPr>
        <p:txBody>
          <a:bodyPr wrap="square">
            <a:spAutoFit/>
          </a:bodyPr>
          <a:lstStyle/>
          <a:p>
            <a:pPr lvl="0"/>
            <a:r>
              <a:rPr lang="en-GB" sz="2400" b="1" dirty="0"/>
              <a:t>Η ψηφιακή σας ταυτότητα</a:t>
            </a:r>
          </a:p>
          <a:p>
            <a:pPr lvl="0"/>
            <a:endParaRPr lang="en-GB" sz="2400" b="1" dirty="0"/>
          </a:p>
          <a:p>
            <a:pPr lvl="0" algn="ctr"/>
            <a:r>
              <a:rPr lang="en-GB" sz="2400" dirty="0"/>
              <a:t>Είστε αυτό που δημοσιεύετε</a:t>
            </a:r>
          </a:p>
          <a:p>
            <a:pPr lvl="0" algn="ctr"/>
            <a:endParaRPr lang="en-GB" sz="2400" dirty="0"/>
          </a:p>
          <a:p>
            <a:pPr lvl="0" algn="ctr"/>
            <a:endParaRPr lang="en-GB" sz="2400" dirty="0"/>
          </a:p>
          <a:p>
            <a:pPr lvl="0" algn="ctr"/>
            <a:r>
              <a:rPr lang="en-GB" sz="2400" dirty="0"/>
              <a:t>Το να είσαι καλός ψηφιακός πολίτης σημαίνει να είσαι ηθικός, ασφαλής και σεβαστός. </a:t>
            </a:r>
          </a:p>
          <a:p>
            <a:pPr lvl="0" algn="ctr"/>
            <a:endParaRPr lang="en-GB" sz="2400" dirty="0"/>
          </a:p>
          <a:p>
            <a:pPr lvl="0" algn="ctr"/>
            <a:r>
              <a:rPr lang="en-GB" sz="2400" dirty="0"/>
              <a:t>Κάθε κλικ αποτελεί μέρος της φήμης σου.</a:t>
            </a:r>
          </a:p>
          <a:p>
            <a:pPr lvl="0" algn="ctr"/>
            <a:endParaRPr lang="en-GB" sz="2400" dirty="0"/>
          </a:p>
          <a:p>
            <a:pPr lvl="0" algn="ctr"/>
            <a:endParaRPr lang="en-GB" sz="2400" b="1" dirty="0"/>
          </a:p>
          <a:p>
            <a:endParaRPr lang="en-GB" sz="800" dirty="0"/>
          </a:p>
          <a:p>
            <a:r>
              <a:rPr lang="en-GB" dirty="0"/>
              <a:t> </a:t>
            </a:r>
          </a:p>
          <a:p>
            <a:pPr lvl="0"/>
            <a:endParaRPr lang="en-GB"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a:t>
            </a:r>
            <a:r>
              <a:rPr lang="en-US" sz="2400" i="1" dirty="0" err="1"/>
              <a:t>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Θέμα 4: Ψηφιακή ιθαγένεια</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902769" y="5798262"/>
            <a:ext cx="2005214" cy="920704"/>
          </a:xfrm>
          <a:prstGeom prst="rect">
            <a:avLst/>
          </a:prstGeom>
        </p:spPr>
      </p:pic>
      <p:sp>
        <p:nvSpPr>
          <p:cNvPr id="4" name="TextBox 3"/>
          <p:cNvSpPr txBox="1"/>
          <p:nvPr/>
        </p:nvSpPr>
        <p:spPr>
          <a:xfrm>
            <a:off x="97970" y="1405534"/>
            <a:ext cx="10781312"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Προστασία της κοινότητάς σας</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Δημιουργία ενός ασφαλούς διαδικτυακού χώρου</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Σεβαστείτε την ιδιωτική ζωή των άλλων.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Σκεφτείτε κριτικά (Είναι αληθινή αυτή η είδηση;).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Συμπεριλάβετε και άλλους στις ομαδικές συνομιλίες.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a:t>
            </a:r>
            <a:r>
              <a:rPr lang="en-US" sz="2400" i="1" dirty="0" err="1"/>
              <a:t>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Θέμα 4: Ψηφιακή ιθαγένεια</a:t>
            </a:r>
          </a:p>
          <a:p>
            <a:endParaRPr lang="en-GB" b="1" i="1" dirty="0">
              <a:solidFill>
                <a:schemeClr val="accent1">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5" name="TextBox 4"/>
          <p:cNvSpPr txBox="1"/>
          <p:nvPr/>
        </p:nvSpPr>
        <p:spPr>
          <a:xfrm>
            <a:off x="97790" y="1462405"/>
            <a:ext cx="12094210" cy="4154170"/>
          </a:xfrm>
          <a:prstGeom prst="rect">
            <a:avLst/>
          </a:prstGeom>
          <a:noFill/>
        </p:spPr>
        <p:txBody>
          <a:bodyPr wrap="square">
            <a:spAutoFit/>
          </a:bodyPr>
          <a:lstStyle/>
          <a:p>
            <a:pPr lvl="0"/>
            <a:r>
              <a:rPr lang="en-GB" sz="2400" b="1" dirty="0"/>
              <a:t>Το μέλλον σου</a:t>
            </a:r>
          </a:p>
          <a:p>
            <a:pPr lvl="0"/>
            <a:endParaRPr lang="en-GB" sz="2400" b="1" dirty="0"/>
          </a:p>
          <a:p>
            <a:pPr lvl="0" algn="ctr"/>
            <a:r>
              <a:rPr lang="en-GB" sz="2400" dirty="0"/>
              <a:t>Το ψηφιακό σου αποτύπωμα έχει σημασία</a:t>
            </a:r>
          </a:p>
          <a:p>
            <a:pPr lvl="0" algn="ctr"/>
            <a:endParaRPr lang="en-GB" sz="2400" dirty="0"/>
          </a:p>
          <a:p>
            <a:pPr lvl="0" algn="ctr"/>
            <a:r>
              <a:rPr lang="en-GB" sz="2400" dirty="0"/>
              <a:t>Ό,τι δημοσιεύεις σήμερα μπορεί να επηρεάσει το σχολείο, </a:t>
            </a:r>
          </a:p>
          <a:p>
            <a:pPr lvl="0" algn="ctr"/>
            <a:r>
              <a:rPr lang="en-GB" sz="2400" dirty="0"/>
              <a:t>τις φιλίες και τις </a:t>
            </a:r>
          </a:p>
          <a:p>
            <a:pPr lvl="0" algn="ctr"/>
            <a:r>
              <a:rPr lang="en-GB" sz="2400" dirty="0"/>
              <a:t>μελλοντικές σου δουλειές.</a:t>
            </a:r>
          </a:p>
          <a:p>
            <a:pPr lvl="0" algn="ctr"/>
            <a:endParaRPr lang="en-GB" sz="2400" dirty="0"/>
          </a:p>
          <a:p>
            <a:pPr lvl="0" algn="ctr"/>
            <a:r>
              <a:rPr lang="en-GB" sz="2400" dirty="0"/>
              <a:t>Δημοσιεύστε πράγματα για τα οποία είστε περήφανοι!</a:t>
            </a:r>
          </a:p>
          <a:p>
            <a:pPr marL="0" marR="0">
              <a:buNone/>
            </a:pPr>
            <a:endParaRPr lang="el-GR" sz="2400" b="1" dirty="0">
              <a:solidFill>
                <a:srgbClr val="080301"/>
              </a:solidFill>
              <a:effectLst/>
              <a:latin typeface="Calibri" panose="020F0502020204030204" pitchFamily="34" charset="0"/>
              <a:ea typeface="Times New Roman" panose="02020603050405020304" charset="0"/>
            </a:endParaRPr>
          </a:p>
          <a:p>
            <a:pPr marL="0" marR="0">
              <a:buNone/>
            </a:pPr>
            <a:endParaRPr lang="en-GB" sz="2400" dirty="0">
              <a:solidFill>
                <a:srgbClr val="080301"/>
              </a:solidFill>
              <a:effectLst/>
              <a:latin typeface="Times New Roman" panose="02020603050405020304" charset="0"/>
              <a:ea typeface="Times New Roman" panose="0202060305040502030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ευημερία στην τάξη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Θέμα 4: Ψηφιακή ιθαγένεια</a:t>
            </a:r>
            <a:endParaRPr lang="en-GB" b="1" i="1" dirty="0">
              <a:solidFill>
                <a:srgbClr val="00B0F0"/>
              </a:solidFill>
            </a:endParaRPr>
          </a:p>
          <a:p>
            <a:r>
              <a:rPr lang="en-US" b="1" i="1" dirty="0">
                <a:solidFill>
                  <a:schemeClr val="accent1">
                    <a:lumMod val="75000"/>
                  </a:schemeClr>
                </a:solidFill>
              </a:rPr>
              <a:t> </a:t>
            </a:r>
            <a:endParaRPr lang="en-GB" b="1" i="1" dirty="0">
              <a:solidFill>
                <a:schemeClr val="accent1">
                  <a:lumMod val="75000"/>
                </a:schemeClr>
              </a:solidFill>
            </a:endParaRPr>
          </a:p>
        </p:txBody>
      </p:sp>
      <p:pic>
        <p:nvPicPr>
          <p:cNvPr id="2" name="Content Placeholder 1"/>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p:cNvSpPr txBox="1"/>
          <p:nvPr/>
        </p:nvSpPr>
        <p:spPr>
          <a:xfrm>
            <a:off x="467590" y="1304387"/>
            <a:ext cx="10453255" cy="5671424"/>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Δραστηριότητα: «Ο Κώδικας της Τάξης» (Διαδραστική)</a:t>
            </a:r>
            <a:endParaRPr lang="en-GB" sz="2400" dirty="0">
              <a:solidFill>
                <a:schemeClr val="accent4">
                  <a:lumMod val="75000"/>
                </a:schemeClr>
              </a:solidFill>
            </a:endParaRPr>
          </a:p>
          <a:p>
            <a:pPr lvl="1"/>
            <a:endParaRPr lang="en-GB" sz="2400" b="1" dirty="0"/>
          </a:p>
          <a:p>
            <a:pPr lvl="1" algn="ctr"/>
            <a:r>
              <a:rPr lang="en-GB" sz="2400" b="1" dirty="0"/>
              <a:t>Εργασία: </a:t>
            </a:r>
            <a:r>
              <a:rPr lang="en-GB" sz="2400" dirty="0"/>
              <a:t>Σχεδιάστε τους κανόνες μας</a:t>
            </a:r>
          </a:p>
          <a:p>
            <a:pPr lvl="1" algn="ctr"/>
            <a:endParaRPr lang="en-GB" sz="2400" b="1" dirty="0"/>
          </a:p>
          <a:p>
            <a:pPr lvl="1" algn="ctr"/>
            <a:r>
              <a:rPr lang="en-GB" sz="2400" b="1" dirty="0"/>
              <a:t>Αλληλεπίδραση:</a:t>
            </a:r>
            <a:r>
              <a:rPr lang="en-GB" sz="2400" dirty="0"/>
              <a:t> </a:t>
            </a:r>
          </a:p>
          <a:p>
            <a:pPr lvl="1" algn="ctr"/>
            <a:r>
              <a:rPr lang="en-GB" sz="2400" dirty="0"/>
              <a:t>Σκεφτείτε 3 κανόνες για την ομαδική συνομιλία του σχολείου σας. </a:t>
            </a:r>
          </a:p>
          <a:p>
            <a:pPr lvl="1" algn="ctr"/>
            <a:r>
              <a:rPr lang="en-GB" sz="2400" dirty="0"/>
              <a:t>(π.χ.: «Δεν εκφράζουμε τα παράπονά μας δημόσια», </a:t>
            </a:r>
            <a:endParaRPr lang="el-GR" sz="2400" dirty="0"/>
          </a:p>
          <a:p>
            <a:pPr lvl="1" algn="ctr"/>
            <a:r>
              <a:rPr lang="en-GB" sz="2400" dirty="0"/>
              <a:t>«Γιορτάζουμε τις επιτυχίες όλων»).</a:t>
            </a:r>
          </a:p>
          <a:p>
            <a:pPr lvl="0" algn="ctr"/>
            <a:endParaRPr lang="en-GB" sz="2400" dirty="0">
              <a:solidFill>
                <a:schemeClr val="accent4">
                  <a:lumMod val="75000"/>
                </a:schemeClr>
              </a:solidFill>
            </a:endParaRPr>
          </a:p>
          <a:p>
            <a:pPr lvl="0"/>
            <a:endParaRPr lang="el-GR" sz="2400" b="1" dirty="0"/>
          </a:p>
          <a:p>
            <a:pPr lvl="0"/>
            <a:endParaRPr lang="en-GB" sz="2200" dirty="0"/>
          </a:p>
          <a:p>
            <a:pPr lvl="0"/>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a:t>
            </a:r>
            <a:r>
              <a:rPr lang="el-GR" sz="2400" i="1" dirty="0"/>
              <a:t>ευημερία στ</a:t>
            </a:r>
            <a:r>
              <a:rPr lang="en-US" sz="2400" i="1" dirty="0" err="1"/>
              <a:t>ην</a:t>
            </a:r>
            <a:r>
              <a:rPr lang="en-US" sz="2400" i="1" dirty="0"/>
              <a:t> τάξη</a:t>
            </a:r>
            <a:endParaRPr lang="el-GR" sz="2400" dirty="0"/>
          </a:p>
        </p:txBody>
      </p:sp>
      <p:pic>
        <p:nvPicPr>
          <p:cNvPr id="2" name="Content Placeholder 1"/>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p:cNvSpPr txBox="1"/>
          <p:nvPr/>
        </p:nvSpPr>
        <p:spPr>
          <a:xfrm>
            <a:off x="467590" y="1304387"/>
            <a:ext cx="10453255" cy="4963538"/>
          </a:xfrm>
          <a:prstGeom prst="rect">
            <a:avLst/>
          </a:prstGeom>
          <a:noFill/>
        </p:spPr>
        <p:txBody>
          <a:bodyPr wrap="square">
            <a:spAutoFit/>
          </a:bodyPr>
          <a:lstStyle/>
          <a:p>
            <a:pPr lvl="0" algn="ctr"/>
            <a:endParaRPr lang="en-GB" sz="2400" b="1" dirty="0">
              <a:solidFill>
                <a:schemeClr val="accent4">
                  <a:lumMod val="75000"/>
                </a:schemeClr>
              </a:solidFill>
            </a:endParaRPr>
          </a:p>
          <a:p>
            <a:pPr lvl="0" algn="ctr"/>
            <a:r>
              <a:rPr lang="en-GB" sz="2400" b="1" dirty="0">
                <a:solidFill>
                  <a:schemeClr val="accent4">
                    <a:lumMod val="75000"/>
                  </a:schemeClr>
                </a:solidFill>
              </a:rPr>
              <a:t>Δραστηριότητα: «Η προσωπική σου δέσμευση» (Αυτο-καθοδηγούμενη)</a:t>
            </a:r>
          </a:p>
          <a:p>
            <a:pPr lvl="0" algn="ctr"/>
            <a:endParaRPr lang="en-GB" sz="2400" dirty="0"/>
          </a:p>
          <a:p>
            <a:pPr lvl="1" algn="ctr"/>
            <a:r>
              <a:rPr lang="en-GB" sz="2400" b="1" dirty="0"/>
              <a:t>Εργασία: </a:t>
            </a:r>
            <a:r>
              <a:rPr lang="en-GB" sz="2400" dirty="0"/>
              <a:t>Κάντε το επίσημο</a:t>
            </a:r>
          </a:p>
          <a:p>
            <a:pPr lvl="1" algn="ctr"/>
            <a:endParaRPr lang="en-GB" sz="2400" b="1" dirty="0"/>
          </a:p>
          <a:p>
            <a:pPr lvl="1" algn="ctr"/>
            <a:r>
              <a:rPr lang="en-GB" sz="2400" b="1" dirty="0"/>
              <a:t>Αλληλεπίδραση:</a:t>
            </a:r>
            <a:r>
              <a:rPr lang="en-GB" sz="2400" dirty="0"/>
              <a:t> </a:t>
            </a:r>
          </a:p>
          <a:p>
            <a:pPr lvl="1" algn="ctr"/>
            <a:r>
              <a:rPr lang="en-GB" sz="2400" dirty="0"/>
              <a:t>Γράψτε 3–5 προσωπικές δεσμεύσεις </a:t>
            </a:r>
          </a:p>
          <a:p>
            <a:pPr lvl="1" algn="ctr"/>
            <a:r>
              <a:rPr lang="en-GB" sz="2400" dirty="0"/>
              <a:t>(π.χ., «Θα…») </a:t>
            </a:r>
          </a:p>
          <a:p>
            <a:pPr lvl="1" algn="ctr"/>
            <a:r>
              <a:rPr lang="en-GB" sz="2400" dirty="0"/>
              <a:t>σε μια «Κάρτα Δέσμευσης» για να την πάρετε σπίτι.</a:t>
            </a:r>
          </a:p>
          <a:p>
            <a:pPr lvl="0" algn="ctr"/>
            <a:endParaRPr lang="en-GB" sz="2400" dirty="0">
              <a:solidFill>
                <a:schemeClr val="accent4">
                  <a:lumMod val="75000"/>
                </a:schemeClr>
              </a:solidFill>
            </a:endParaRPr>
          </a:p>
          <a:p>
            <a:pPr lvl="0" algn="ctr"/>
            <a:endParaRPr lang="en-GB" sz="1000" b="1" dirty="0"/>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ext Placeholder 4"/>
          <p:cNvSpPr>
            <a:spLocks noGrp="1"/>
          </p:cNvSpPr>
          <p:nvPr>
            <p:ph type="body" sz="quarter" idx="10"/>
          </p:nvPr>
        </p:nvSpPr>
        <p:spPr/>
        <p:txBody>
          <a:bodyPr/>
          <a:lstStyle/>
          <a:p>
            <a:r>
              <a:rPr lang="en-US" b="1" i="1" dirty="0">
                <a:solidFill>
                  <a:schemeClr val="accent1">
                    <a:lumMod val="75000"/>
                  </a:schemeClr>
                </a:solidFill>
              </a:rPr>
              <a:t>Θέμα 4: Ψηφιακή Ιθαγένεια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lstStyle/>
          <a:p>
            <a:r>
              <a:rPr lang="en-US" b="0" i="1" dirty="0"/>
              <a:t>Τέλος της Ενότητας 8 (Εκπαιδευτικοί): </a:t>
            </a:r>
            <a:br>
              <a:rPr lang="en-US" b="0" i="1" dirty="0"/>
            </a:br>
            <a:r>
              <a:rPr lang="en-US" b="0" i="1" dirty="0"/>
              <a:t>Ψηφιακή ευ</a:t>
            </a:r>
            <a:r>
              <a:rPr lang="el-GR" b="0" i="1" dirty="0"/>
              <a:t>μερία</a:t>
            </a:r>
            <a:r>
              <a:rPr lang="en-US" b="0" i="1" dirty="0"/>
              <a:t> στην τάξη</a:t>
            </a:r>
            <a:endParaRPr lang="en-US" b="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Θέμα 1: Αποκωδικοποιώντας τον διαδικτυακό εκφοβισμό</a:t>
            </a: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4809650"/>
          </a:xfrm>
          <a:prstGeom prst="rect">
            <a:avLst/>
          </a:prstGeom>
          <a:noFill/>
        </p:spPr>
        <p:txBody>
          <a:bodyPr wrap="square">
            <a:spAutoFit/>
          </a:bodyPr>
          <a:lstStyle/>
          <a:p>
            <a:pPr lvl="0"/>
            <a:r>
              <a:rPr lang="en-GB" sz="2400" b="1" dirty="0"/>
              <a:t>Τι είναι ο διαδικτυακός εκφοβισμός;</a:t>
            </a:r>
          </a:p>
          <a:p>
            <a:pPr lvl="0"/>
            <a:endParaRPr lang="en-GB" sz="2400" dirty="0"/>
          </a:p>
          <a:p>
            <a:pPr lvl="1" algn="ctr"/>
            <a:r>
              <a:rPr lang="en-GB" sz="2400" dirty="0"/>
              <a:t>Γίνε ψηφιακός ντετέκτιβ</a:t>
            </a:r>
          </a:p>
          <a:p>
            <a:pPr lvl="1"/>
            <a:endParaRPr lang="en-GB" sz="2400" dirty="0"/>
          </a:p>
          <a:p>
            <a:pPr lvl="1"/>
            <a:endParaRPr lang="en-GB" sz="2400" dirty="0"/>
          </a:p>
          <a:p>
            <a:pPr lvl="1" algn="ctr"/>
            <a:r>
              <a:rPr lang="en-GB" sz="2400" dirty="0"/>
              <a:t>Πρόκειται για επαναλαμβανόμενη, σκόπιμη βλάβη που γίνεται μέσω οθονών. </a:t>
            </a:r>
          </a:p>
          <a:p>
            <a:pPr lvl="1" algn="ctr"/>
            <a:endParaRPr lang="en-GB" sz="2400" dirty="0"/>
          </a:p>
          <a:p>
            <a:pPr lvl="1" algn="ctr"/>
            <a:r>
              <a:rPr lang="en-GB" sz="2400" dirty="0"/>
              <a:t>Μπορεί να συμβεί οπουδήποτε, οποτεδήποτε.</a:t>
            </a:r>
          </a:p>
          <a:p>
            <a:pPr lvl="1" algn="ctr"/>
            <a:endParaRPr lang="en-GB" sz="2400" b="1" dirty="0"/>
          </a:p>
          <a:p>
            <a:pPr lvl="1" algn="ctr"/>
            <a:r>
              <a:rPr lang="en-GB" sz="2400" b="1" dirty="0"/>
              <a:t>Βασικά σημεία: </a:t>
            </a:r>
            <a:r>
              <a:rPr lang="en-GB" sz="2400" dirty="0"/>
              <a:t>Διάδοση </a:t>
            </a:r>
            <a:r>
              <a:rPr lang="en-GB" sz="2400" dirty="0" err="1"/>
              <a:t>φημών</a:t>
            </a:r>
            <a:r>
              <a:rPr lang="en-GB" sz="2400" dirty="0"/>
              <a:t>, κακόβουλα προσωπικά μηνύματα ή κοινοποίηση ιδιωτικών φωτογραφιών.</a:t>
            </a:r>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a:t>
            </a:r>
            <a:r>
              <a:rPr lang="en-US" sz="2400" i="1" dirty="0" err="1"/>
              <a:t>στην</a:t>
            </a:r>
            <a:r>
              <a:rPr lang="en-US" sz="2400" i="1" dirty="0"/>
              <a:t> τάξη</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6">
                  <a:lumMod val="75000"/>
                </a:schemeClr>
              </a:solidFill>
            </a:endParaRPr>
          </a:p>
          <a:p>
            <a:r>
              <a:rPr lang="en-US" b="1" i="1" dirty="0">
                <a:solidFill>
                  <a:schemeClr val="accent1">
                    <a:lumMod val="75000"/>
                  </a:schemeClr>
                </a:solidFill>
              </a:rPr>
              <a:t>Θέμα 1: Αποκωδικοποιώντας τον διαδικτυακό εκφοβισμό</a:t>
            </a:r>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p:cNvSpPr txBox="1"/>
          <p:nvPr/>
        </p:nvSpPr>
        <p:spPr>
          <a:xfrm>
            <a:off x="97969" y="1405534"/>
            <a:ext cx="9763233" cy="3456587"/>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Τα διαφορετικά πρόσωπα της διαδικτυακής βίας</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Αναγνωρίζοντας τα σημάδια</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Flaming: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Θυμωμένες «διαδικτυακές διαμάχες».</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Αποκλεισμός: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Η σκόπιμη εξαίρεση κάποιου από την ομαδική συνομιλία.</a:t>
            </a:r>
          </a:p>
          <a:p>
            <a:pPr marL="1143000" marR="0" lvl="2" indent="-228600">
              <a:lnSpc>
                <a:spcPct val="107000"/>
              </a:lnSpc>
              <a:spcAft>
                <a:spcPts val="800"/>
              </a:spcAft>
              <a:buSzPts val="1000"/>
              <a:buFont typeface="Wingdings" panose="05000000000000000000" pitchFamily="2" charset="2"/>
              <a:buChar char=""/>
              <a:tabLst>
                <a:tab pos="13716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Αποκάλυψη: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Κοινοποίηση των μυστικών ή των προσωπικών σκίτσων κάποιου.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a:xfrm>
            <a:off x="97970" y="918975"/>
            <a:ext cx="11944351" cy="550862"/>
          </a:xfrm>
        </p:spPr>
        <p:txBody>
          <a:bodyPr/>
          <a:lstStyle/>
          <a:p>
            <a:endParaRPr lang="en-US" b="1" i="1" dirty="0">
              <a:solidFill>
                <a:schemeClr val="accent6">
                  <a:lumMod val="75000"/>
                </a:schemeClr>
              </a:solidFill>
            </a:endParaRPr>
          </a:p>
          <a:p>
            <a:endParaRPr lang="el-GR" b="1" i="1" dirty="0">
              <a:solidFill>
                <a:schemeClr val="accent1">
                  <a:lumMod val="75000"/>
                </a:schemeClr>
              </a:solidFill>
            </a:endParaRPr>
          </a:p>
          <a:p>
            <a:r>
              <a:rPr lang="en-US" b="1" i="1" dirty="0" err="1">
                <a:solidFill>
                  <a:schemeClr val="accent1">
                    <a:lumMod val="75000"/>
                  </a:schemeClr>
                </a:solidFill>
              </a:rPr>
              <a:t>Θέμ</a:t>
            </a:r>
            <a:r>
              <a:rPr lang="en-US" b="1" i="1" dirty="0">
                <a:solidFill>
                  <a:schemeClr val="accent1">
                    <a:lumMod val="75000"/>
                  </a:schemeClr>
                </a:solidFill>
              </a:rPr>
              <a:t>α 1: Αποκωδικοποιώντας τον διαδικτυακό εκφοβισμό</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264225" y="1679922"/>
            <a:ext cx="10001995" cy="3295389"/>
          </a:xfrm>
          <a:prstGeom prst="rect">
            <a:avLst/>
          </a:prstGeom>
          <a:noFill/>
        </p:spPr>
        <p:txBody>
          <a:bodyPr wrap="square">
            <a:spAutoFit/>
          </a:bodyPr>
          <a:lstStyle/>
          <a:p>
            <a:pPr lvl="0"/>
            <a:r>
              <a:rPr lang="en-GB" sz="2400" b="1" dirty="0"/>
              <a:t>Γιατί έχει σημασία – Γιατί πονάει περισσότερο στο διαδίκτυο</a:t>
            </a:r>
            <a:endParaRPr lang="en-GB" sz="2400" dirty="0"/>
          </a:p>
          <a:p>
            <a:pPr lvl="1"/>
            <a:endParaRPr lang="en-GB" sz="2400" dirty="0"/>
          </a:p>
          <a:p>
            <a:pPr lvl="1" algn="ctr"/>
            <a:r>
              <a:rPr lang="en-GB" sz="2400" dirty="0"/>
              <a:t>Η «εκτός διαδικτύου» καρδιά</a:t>
            </a:r>
          </a:p>
          <a:p>
            <a:pPr lvl="1"/>
            <a:endParaRPr lang="en-GB" sz="2400" dirty="0"/>
          </a:p>
          <a:p>
            <a:pPr lvl="1" algn="ctr"/>
            <a:r>
              <a:rPr lang="en-GB" sz="2400" dirty="0"/>
              <a:t>Τα λόγια στο διαδίκτυο αφήνουν «ψηφιακά αποτυπώματα» που παραμένουν για πάντα. </a:t>
            </a:r>
          </a:p>
          <a:p>
            <a:pPr lvl="1" algn="ctr"/>
            <a:endParaRPr lang="en-GB" sz="2400" dirty="0"/>
          </a:p>
          <a:p>
            <a:pPr lvl="1" algn="ctr"/>
            <a:r>
              <a:rPr lang="en-GB" sz="2400" dirty="0"/>
              <a:t>Μπορούν να κάνουν τους ανθρώπους να νιώθουν μοναξιά, άγχος </a:t>
            </a:r>
          </a:p>
          <a:p>
            <a:pPr lvl="1" algn="ctr"/>
            <a:r>
              <a:rPr lang="en-GB" sz="2400" dirty="0"/>
              <a:t>ή λυπημένους, ακόμα και όταν το τηλέφωνο είναι κλειστό.</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r>
              <a:rPr lang="en-US" b="1" i="1" dirty="0">
                <a:solidFill>
                  <a:schemeClr val="accent1">
                    <a:lumMod val="75000"/>
                  </a:schemeClr>
                </a:solidFill>
              </a:rPr>
              <a:t>Θέμα 1: Αποκωδικοποιώντας τον διαδικτυακό εκφοβισμό</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6286977"/>
          </a:xfrm>
          <a:prstGeom prst="rect">
            <a:avLst/>
          </a:prstGeom>
          <a:noFill/>
        </p:spPr>
        <p:txBody>
          <a:bodyPr wrap="square">
            <a:spAutoFit/>
          </a:bodyPr>
          <a:lstStyle/>
          <a:p>
            <a:pPr algn="ctr"/>
            <a:r>
              <a:rPr lang="en-GB" sz="2400" b="1" dirty="0">
                <a:solidFill>
                  <a:schemeClr val="accent4">
                    <a:lumMod val="75000"/>
                  </a:schemeClr>
                </a:solidFill>
              </a:rPr>
              <a:t>Δραστηριότητα: «Εσύ είσαι ο δικαστής» (Διαδραστική)</a:t>
            </a:r>
            <a:endParaRPr lang="el-GR" sz="2400" b="1" dirty="0">
              <a:solidFill>
                <a:schemeClr val="accent4">
                  <a:lumMod val="75000"/>
                </a:schemeClr>
              </a:solidFill>
            </a:endParaRPr>
          </a:p>
          <a:p>
            <a:pPr algn="ctr"/>
            <a:endParaRPr lang="en-GB" dirty="0"/>
          </a:p>
          <a:p>
            <a:pPr lvl="1" algn="ctr"/>
            <a:r>
              <a:rPr lang="en-GB" sz="2400" b="1" dirty="0"/>
              <a:t>Εργασία: </a:t>
            </a:r>
            <a:r>
              <a:rPr lang="en-GB" sz="2400" dirty="0"/>
              <a:t>Ταιριάξτε τη δράση με το όνομα!</a:t>
            </a:r>
            <a:endParaRPr lang="el-GR" sz="2400" dirty="0"/>
          </a:p>
          <a:p>
            <a:pPr lvl="1" algn="ctr"/>
            <a:endParaRPr lang="en-GB" sz="2400" dirty="0"/>
          </a:p>
          <a:p>
            <a:pPr lvl="1" algn="ctr"/>
            <a:r>
              <a:rPr lang="en-GB" sz="2400" b="1" dirty="0"/>
              <a:t>Αλληλεπίδραση:</a:t>
            </a:r>
            <a:r>
              <a:rPr lang="en-GB" sz="2400" dirty="0"/>
              <a:t> </a:t>
            </a:r>
            <a:endParaRPr lang="el-GR" sz="2400" dirty="0"/>
          </a:p>
          <a:p>
            <a:pPr lvl="1" algn="ctr"/>
            <a:r>
              <a:rPr lang="en-GB" sz="2400" dirty="0"/>
              <a:t>Σενάριο 1 </a:t>
            </a:r>
            <a:endParaRPr lang="el-GR" sz="2400" dirty="0"/>
          </a:p>
          <a:p>
            <a:pPr lvl="1" algn="ctr"/>
            <a:r>
              <a:rPr lang="en-US" sz="2400" dirty="0"/>
              <a:t>«Κάποιος στέλνει κατά λάθος μια αστεία φωτογραφία σε λάθος άτομο»</a:t>
            </a:r>
          </a:p>
          <a:p>
            <a:pPr lvl="1" algn="ctr"/>
            <a:endParaRPr lang="en-GB" sz="2400" dirty="0"/>
          </a:p>
          <a:p>
            <a:pPr lvl="1" algn="ctr"/>
            <a:r>
              <a:rPr lang="en-GB" sz="2400" dirty="0"/>
              <a:t>Σενάριο 2</a:t>
            </a:r>
          </a:p>
          <a:p>
            <a:pPr lvl="1" algn="ctr"/>
            <a:r>
              <a:rPr lang="en-GB" sz="2400" dirty="0"/>
              <a:t>«Τρία άτομα στέλνουν καθημερινά κακόβουλα μηνύματα στη Σάρα σχετικά με τα μαλλιά της»</a:t>
            </a:r>
            <a:endParaRPr lang="el-GR" sz="2400" dirty="0"/>
          </a:p>
          <a:p>
            <a:pPr lvl="1" algn="ctr"/>
            <a:endParaRPr lang="en-GB" sz="2400" dirty="0"/>
          </a:p>
          <a:p>
            <a:pPr lvl="1" algn="ctr"/>
            <a:r>
              <a:rPr lang="en-GB" sz="2400" dirty="0"/>
              <a:t>Πείτε αν πρόκειται για </a:t>
            </a:r>
            <a:r>
              <a:rPr lang="en-GB" sz="2400" i="1" dirty="0"/>
              <a:t>υποτίμηση, παρενόχληση </a:t>
            </a:r>
            <a:r>
              <a:rPr lang="en-GB" sz="2400" dirty="0"/>
              <a:t>ή </a:t>
            </a:r>
            <a:r>
              <a:rPr lang="en-GB" sz="2400" i="1" dirty="0"/>
              <a:t>αποκλεισμό</a:t>
            </a:r>
            <a:r>
              <a:rPr lang="en-GB" sz="2400" dirty="0"/>
              <a:t>.</a:t>
            </a:r>
          </a:p>
          <a:p>
            <a:pPr lvl="1" algn="ctr"/>
            <a:r>
              <a:rPr lang="en-GB" sz="2400" dirty="0"/>
              <a:t>Γιατί το δεύτερο σενάριο είναι πιο σοβαρό;</a:t>
            </a:r>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a:t>
            </a:r>
            <a:r>
              <a:rPr lang="el-GR" sz="2400" i="1" dirty="0"/>
              <a:t>υημερία</a:t>
            </a:r>
            <a:r>
              <a:rPr lang="en-US" sz="2400" i="1" dirty="0"/>
              <a:t> στην τάξη</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1">
                    <a:lumMod val="75000"/>
                  </a:schemeClr>
                </a:solidFill>
              </a:rPr>
              <a:t>Θέμα 1: Αποκωδικοποιώντας τον διαδικτυακό εκφοβισμό</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Δραστηριότητα: «Τα λόγια σου, το βάρος σου» (Ομαδική)</a:t>
            </a:r>
            <a:endParaRPr lang="en-GB" sz="2400" dirty="0">
              <a:solidFill>
                <a:schemeClr val="accent4">
                  <a:lumMod val="75000"/>
                </a:schemeClr>
              </a:solidFill>
            </a:endParaRPr>
          </a:p>
          <a:p>
            <a:pPr lvl="1" algn="ctr"/>
            <a:endParaRPr lang="en-GB" sz="2400" b="1" dirty="0"/>
          </a:p>
          <a:p>
            <a:pPr lvl="1" algn="ctr"/>
            <a:r>
              <a:rPr lang="en-GB" sz="2400" b="1" dirty="0"/>
              <a:t>Εργασία:</a:t>
            </a:r>
            <a:r>
              <a:rPr lang="en-GB" sz="2400" dirty="0"/>
              <a:t> </a:t>
            </a:r>
          </a:p>
          <a:p>
            <a:pPr lvl="1" algn="ctr"/>
            <a:r>
              <a:rPr lang="en-GB" sz="2400" dirty="0"/>
              <a:t>Αν ένα κακόβουλο σχόλιο ήταν φυσικό βάρος, πόσο βαρύ θα ήταν;</a:t>
            </a:r>
          </a:p>
          <a:p>
            <a:pPr lvl="1" algn="ctr"/>
            <a:endParaRPr lang="en-GB" sz="2400" b="1" dirty="0"/>
          </a:p>
          <a:p>
            <a:pPr lvl="1" algn="ctr"/>
            <a:r>
              <a:rPr lang="en-GB" sz="2400" b="1" dirty="0"/>
              <a:t>Αλληλεπίδραση:</a:t>
            </a:r>
          </a:p>
          <a:p>
            <a:pPr lvl="1" algn="ctr"/>
            <a:r>
              <a:rPr lang="en-GB" sz="2400" dirty="0"/>
              <a:t>Γράψτε μια λέξη που εκφράζει ένα συναίσθημα σε ένα αυτοκόλλητο σημειωματάριο</a:t>
            </a:r>
          </a:p>
          <a:p>
            <a:pPr lvl="1" algn="ctr"/>
            <a:r>
              <a:rPr lang="en-GB" sz="2400" dirty="0"/>
              <a:t>και κολλήστε το στον πίνακα για να φτιάξετε ένα «Βουνό Συναισθημάτων».</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400" b="0" i="1" dirty="0"/>
              <a:t>Ενότητα 8 (Εκπαιδευτικοί): </a:t>
            </a:r>
            <a:br>
              <a:rPr lang="en-US" sz="2400" b="0" i="1" dirty="0"/>
            </a:br>
            <a:r>
              <a:rPr lang="en-US" sz="2400" b="0" i="1" dirty="0"/>
              <a:t>Ψηφιακή ε</a:t>
            </a:r>
            <a:r>
              <a:rPr lang="el-GR" sz="2400" b="0" i="1" dirty="0"/>
              <a:t>ημερία</a:t>
            </a:r>
            <a:r>
              <a:rPr lang="en-US" sz="2400" b="0" i="1" dirty="0"/>
              <a:t> στην τάξη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2: Η δύναμη της ενσυναίσθησης</a:t>
            </a:r>
            <a:endParaRPr lang="en-GB" sz="2400" b="1" dirty="0">
              <a:solidFill>
                <a:schemeClr val="accent1">
                  <a:lumMod val="75000"/>
                </a:schemeClr>
              </a:solidFill>
            </a:endParaRPr>
          </a:p>
          <a:p>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8 (Εκπαιδευτικοί): Ψηφιακή ευ</a:t>
            </a:r>
            <a:r>
              <a:rPr lang="el-GR" sz="2400" i="1" dirty="0"/>
              <a:t>ημερία</a:t>
            </a:r>
            <a:r>
              <a:rPr lang="en-US" sz="2400" i="1" dirty="0"/>
              <a:t> στην τάξη</a:t>
            </a:r>
            <a:endParaRPr lang="el-GR" sz="2400"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2: Η δύναμη της ενσυναίσθησης</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340360" y="1558290"/>
            <a:ext cx="12382500" cy="4549140"/>
          </a:xfrm>
          <a:prstGeom prst="rect">
            <a:avLst/>
          </a:prstGeom>
          <a:noFill/>
        </p:spPr>
        <p:txBody>
          <a:bodyPr wrap="square">
            <a:spAutoFit/>
          </a:bodyPr>
          <a:lstStyle/>
          <a:p>
            <a:pPr lvl="0" algn="ctr"/>
            <a:r>
              <a:rPr lang="en-GB" sz="2400" b="1" dirty="0"/>
              <a:t>Τι είναι η κυβερνο-ενσυναίσθηση;</a:t>
            </a:r>
          </a:p>
          <a:p>
            <a:pPr lvl="0" algn="ctr"/>
            <a:endParaRPr lang="en-GB" sz="2400" dirty="0"/>
          </a:p>
          <a:p>
            <a:pPr lvl="1" algn="ctr"/>
            <a:r>
              <a:rPr lang="en-GB" sz="2400" dirty="0"/>
              <a:t>Φορώντας τα εικονικά γυαλιά κάποιου άλλου</a:t>
            </a:r>
          </a:p>
          <a:p>
            <a:pPr lvl="1" algn="ctr"/>
            <a:endParaRPr lang="en-GB" sz="2400" dirty="0"/>
          </a:p>
          <a:p>
            <a:pPr lvl="1" algn="ctr"/>
            <a:r>
              <a:rPr lang="en-GB" sz="2400" dirty="0"/>
              <a:t>Η ενσυναίσθηση είναι η κατανόηση και η συμπάθεια για το πώς αισθάνεται κάποιος άλλος. </a:t>
            </a:r>
          </a:p>
          <a:p>
            <a:pPr lvl="1" algn="ctr"/>
            <a:endParaRPr lang="en-GB" sz="2400" dirty="0"/>
          </a:p>
          <a:p>
            <a:pPr lvl="1" algn="ctr"/>
            <a:r>
              <a:rPr lang="en-GB" sz="2400" dirty="0"/>
              <a:t>Στο διαδίκτυο, χάνουμε τις εκφράσεις του προσώπου και τον τόνο της φωνής, </a:t>
            </a:r>
          </a:p>
          <a:p>
            <a:pPr lvl="1" algn="ctr"/>
            <a:r>
              <a:rPr lang="en-GB" sz="2400" dirty="0"/>
              <a:t>οπότε πρέπει να προσπαθήσουμε περισσότερο για να είμαστε ευγενικοί!</a:t>
            </a:r>
          </a:p>
          <a:p>
            <a:pPr lvl="0"/>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2426</Words>
  <Application>Microsoft Office PowerPoint</Application>
  <PresentationFormat>Widescreen</PresentationFormat>
  <Paragraphs>324</Paragraphs>
  <Slides>26</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Open Sans</vt:lpstr>
      <vt:lpstr>Times New Roman</vt:lpstr>
      <vt:lpstr>Wingdings</vt:lpstr>
      <vt:lpstr>CARDET Course template</vt:lpstr>
      <vt:lpstr>CARDET Course template - Cover page</vt:lpstr>
      <vt:lpstr>WP3 – Εκπαιδευτικό υλικό για εκπαιδευτικούς   </vt:lpstr>
      <vt:lpstr> Ενότητα 8 (Εκπαιδευτικοί) Ψηφιακή ευημερία στην τάξη      </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εημερία στην τάξη    </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ευεξία στην τάξη</vt:lpstr>
      <vt:lpstr>Ενότητα 8 (Εκπαιδευτικοί):  Ψηφιακή ευημερία στην τάξη      </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    </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Ενότητα 8 (Εκπαιδευτικοί): Ψηφιακή ευημερία στην τάξη</vt:lpstr>
      <vt:lpstr>Τέλος της Ενότητας 8 (Εκπαιδευτικοί):  Ψηφιακή ευμερία στην τάξη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docId:097897F36A8E942DE3BF4670CAA7B83D</cp:keywords>
  <cp:lastModifiedBy>Elena Xeni</cp:lastModifiedBy>
  <cp:revision>203</cp:revision>
  <cp:lastPrinted>2018-07-25T11:23:00Z</cp:lastPrinted>
  <dcterms:created xsi:type="dcterms:W3CDTF">2014-07-11T09:12:00Z</dcterms:created>
  <dcterms:modified xsi:type="dcterms:W3CDTF">2026-05-18T10:06:29Z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44A0C9C518744CB2A291523E03B8FA84_12</vt:lpwstr>
  </property>
  <property fmtid="{D5CDD505-2E9C-101B-9397-08002B2CF9AE}" pid="3" name="KSOProductBuildVer">
    <vt:lpwstr>1033-12.1.0.26372</vt:lpwstr>
  </property>
</Properties>
</file>