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6" r:id="rId2"/>
  </p:sldMasterIdLst>
  <p:notesMasterIdLst>
    <p:notesMasterId r:id="rId29"/>
  </p:notesMasterIdLst>
  <p:handoutMasterIdLst>
    <p:handoutMasterId r:id="rId30"/>
  </p:handoutMasterIdLst>
  <p:sldIdLst>
    <p:sldId id="256" r:id="rId3"/>
    <p:sldId id="272" r:id="rId4"/>
    <p:sldId id="277" r:id="rId5"/>
    <p:sldId id="278" r:id="rId6"/>
    <p:sldId id="279" r:id="rId7"/>
    <p:sldId id="312" r:id="rId8"/>
    <p:sldId id="313" r:id="rId9"/>
    <p:sldId id="274" r:id="rId10"/>
    <p:sldId id="264" r:id="rId11"/>
    <p:sldId id="288" r:id="rId12"/>
    <p:sldId id="284" r:id="rId13"/>
    <p:sldId id="286" r:id="rId14"/>
    <p:sldId id="308" r:id="rId15"/>
    <p:sldId id="273" r:id="rId16"/>
    <p:sldId id="287" r:id="rId17"/>
    <p:sldId id="292" r:id="rId18"/>
    <p:sldId id="293" r:id="rId19"/>
    <p:sldId id="294" r:id="rId20"/>
    <p:sldId id="314" r:id="rId21"/>
    <p:sldId id="275" r:id="rId22"/>
    <p:sldId id="296" r:id="rId23"/>
    <p:sldId id="301" r:id="rId24"/>
    <p:sldId id="302" r:id="rId25"/>
    <p:sldId id="295" r:id="rId26"/>
    <p:sldId id="315" r:id="rId27"/>
    <p:sldId id="300" r:id="rId28"/>
  </p:sldIdLst>
  <p:sldSz cx="12192000" cy="6858000"/>
  <p:notesSz cx="6858000" cy="9144000"/>
  <p:custDataLst>
    <p:tags r:id="rId3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AE6E8"/>
    <a:srgbClr val="1F4E83"/>
    <a:srgbClr val="1F4E79"/>
    <a:srgbClr val="F9F9F9"/>
    <a:srgbClr val="A2D2D6"/>
    <a:srgbClr val="00ADBB"/>
    <a:srgbClr val="DDEFBF"/>
    <a:srgbClr val="CBE69E"/>
    <a:srgbClr val="BDFA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09" autoAdjust="0"/>
    <p:restoredTop sz="83293" autoAdjust="0"/>
  </p:normalViewPr>
  <p:slideViewPr>
    <p:cSldViewPr snapToGrid="0">
      <p:cViewPr varScale="1">
        <p:scale>
          <a:sx n="92" d="100"/>
          <a:sy n="92" d="100"/>
        </p:scale>
        <p:origin x="1428" y="84"/>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126" d="100"/>
          <a:sy n="126" d="100"/>
        </p:scale>
        <p:origin x="4320" y="20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9516AB9-92E1-44AF-8FCB-F4272161EA9C}" type="datetimeFigureOut">
              <a:rPr lang="el-GR" smtClean="0"/>
              <a:t>19/5/2026</a:t>
            </a:fld>
            <a:endParaRPr lang="el-G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24A4BF-87CB-4287-95AF-AD449D8A410F}" type="slidenum">
              <a:rPr lang="el-GR" smtClean="0"/>
              <a:t>‹#›</a:t>
            </a:fld>
            <a:endParaRPr lang="el-GR"/>
          </a:p>
        </p:txBody>
      </p:sp>
    </p:spTree>
    <p:extLst>
      <p:ext uri="{BB962C8B-B14F-4D97-AF65-F5344CB8AC3E}">
        <p14:creationId xmlns:p14="http://schemas.microsoft.com/office/powerpoint/2010/main" val="203511658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B2EFE5-E9F2-43A5-8AF8-83A578357172}" type="datetimeFigureOut">
              <a:rPr lang="el-GR" smtClean="0"/>
              <a:t>19/5/2026</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Clique para editar os estilos de texto principais</a:t>
            </a:r>
          </a:p>
          <a:p>
            <a:pPr lvl="1"/>
            <a:r>
              <a:rPr lang="en-US"/>
              <a:t>Segundo nível</a:t>
            </a:r>
          </a:p>
          <a:p>
            <a:pPr lvl="2"/>
            <a:r>
              <a:rPr lang="en-US"/>
              <a:t>Terceiro nível</a:t>
            </a:r>
          </a:p>
          <a:p>
            <a:pPr lvl="3"/>
            <a:r>
              <a:rPr lang="en-US"/>
              <a:t>Quarto nível</a:t>
            </a:r>
          </a:p>
          <a:p>
            <a:pPr lvl="4"/>
            <a:r>
              <a:rPr lang="en-US"/>
              <a:t>Quinto nível</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CF91B0-25AB-4DFA-B184-293DD156034C}" type="slidenum">
              <a:rPr lang="el-GR" smtClean="0"/>
              <a:t>‹#›</a:t>
            </a:fld>
            <a:endParaRPr lang="el-GR"/>
          </a:p>
        </p:txBody>
      </p:sp>
    </p:spTree>
    <p:extLst>
      <p:ext uri="{BB962C8B-B14F-4D97-AF65-F5344CB8AC3E}">
        <p14:creationId xmlns:p14="http://schemas.microsoft.com/office/powerpoint/2010/main" val="36932819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"Olá a todos! Hoje vamos falar sobre a vossa vida online. Sabem quando, às vezes, uma piada já não parece uma piada? Se alguém estiver a ser maldoso de propósito, repetidamente, através do telemóvel ou de um jogo, isso é ciberbullying. É como uma sombra que vos segue até casa, porque está no vosso ecrã. Mas adivinhem? Assim que o identificarmos, podemos pôr-lhe fim."</a:t>
            </a:r>
          </a:p>
          <a:p>
            <a:endParaRPr lang="LID4096"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3</a:t>
            </a:fld>
            <a:endParaRPr lang="el-GR"/>
          </a:p>
        </p:txBody>
      </p:sp>
    </p:spTree>
    <p:extLst>
      <p:ext uri="{BB962C8B-B14F-4D97-AF65-F5344CB8AC3E}">
        <p14:creationId xmlns:p14="http://schemas.microsoft.com/office/powerpoint/2010/main" val="3512708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8ACAE-46E4-C84E-DD9F-13A3CCB270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EE4D6E-1EA3-CC1D-F729-BEBEE3013B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AF5FC5-A496-E9AC-3885-575AE71AF81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«És um Engenheiro! És tu que constróis a comunidade. Não precisas de ser um herói; basta seres um amigo. Se vires algo maldoso, não lhe dês "Gosto". Esse é o Passo 1. O Passo 2? Envia uma mensagem privada à pessoa que está a ser gozada para lhe mostrares que estás do lado dela.»</a:t>
            </a:r>
          </a:p>
          <a:p>
            <a:endParaRPr lang="LID4096" dirty="0"/>
          </a:p>
        </p:txBody>
      </p:sp>
      <p:sp>
        <p:nvSpPr>
          <p:cNvPr id="4" name="Slide Number Placeholder 3">
            <a:extLst>
              <a:ext uri="{FF2B5EF4-FFF2-40B4-BE49-F238E27FC236}">
                <a16:creationId xmlns:a16="http://schemas.microsoft.com/office/drawing/2014/main" id="{C69F6D5F-1A9E-EDC3-EDEF-49A90EB4474A}"/>
              </a:ext>
            </a:extLst>
          </p:cNvPr>
          <p:cNvSpPr>
            <a:spLocks noGrp="1"/>
          </p:cNvSpPr>
          <p:nvPr>
            <p:ph type="sldNum" sz="quarter" idx="5"/>
          </p:nvPr>
        </p:nvSpPr>
        <p:spPr/>
        <p:txBody>
          <a:bodyPr/>
          <a:lstStyle/>
          <a:p>
            <a:fld id="{C6CF91B0-25AB-4DFA-B184-293DD156034C}" type="slidenum">
              <a:rPr lang="el-GR" smtClean="0"/>
              <a:t>13</a:t>
            </a:fld>
            <a:endParaRPr lang="el-GR"/>
          </a:p>
        </p:txBody>
      </p:sp>
    </p:spTree>
    <p:extLst>
      <p:ext uri="{BB962C8B-B14F-4D97-AF65-F5344CB8AC3E}">
        <p14:creationId xmlns:p14="http://schemas.microsoft.com/office/powerpoint/2010/main" val="41621970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14</a:t>
            </a:fld>
            <a:endParaRPr lang="el-GR"/>
          </a:p>
        </p:txBody>
      </p:sp>
    </p:spTree>
    <p:extLst>
      <p:ext uri="{BB962C8B-B14F-4D97-AF65-F5344CB8AC3E}">
        <p14:creationId xmlns:p14="http://schemas.microsoft.com/office/powerpoint/2010/main" val="41963925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"Já te sentiste mal depois de estares online? Talvez tenhas visto as férias perfeitas de alguém e tenhas ficado com inveja, ou alguém tenha ignorado a tua mensagem. Isto é o 'stress online'. É como se a bateria do teu cérebro estivesse a ficar fraca. Acontece a toda a gente, até aos professores!"</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15</a:t>
            </a:fld>
            <a:endParaRPr lang="el-GR"/>
          </a:p>
        </p:txBody>
      </p:sp>
    </p:spTree>
    <p:extLst>
      <p:ext uri="{BB962C8B-B14F-4D97-AF65-F5344CB8AC3E}">
        <p14:creationId xmlns:p14="http://schemas.microsoft.com/office/powerpoint/2010/main" val="15754742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«Quando estamos zangados, os nossos dedos querem escrever depressa e dizer coisas desagradáveis. É aí que perdemos o nosso poder. Quero que encontrem o vosso “botão de pausa interno”. Se sentirem o coração a bater acelerado, parem. Não escrevam. Façam apenas uma pausa.»</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16</a:t>
            </a:fld>
            <a:endParaRPr lang="el-GR"/>
          </a:p>
        </p:txBody>
      </p:sp>
    </p:spTree>
    <p:extLst>
      <p:ext uri="{BB962C8B-B14F-4D97-AF65-F5344CB8AC3E}">
        <p14:creationId xmlns:p14="http://schemas.microsoft.com/office/powerpoint/2010/main" val="14873891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«Como é que nos acalmamos? Experimenta estas estratégias. Respirar fundo diz ao teu cérebro que está tudo bem. Fazer uma pausa do ecrã permite-te ver o mundo real. E conversar com um amigo de confiança ajuda a partilhar o fardo.» Escrever os teus sentimentos também ajuda!</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17</a:t>
            </a:fld>
            <a:endParaRPr lang="el-GR"/>
          </a:p>
        </p:txBody>
      </p:sp>
    </p:spTree>
    <p:extLst>
      <p:ext uri="{BB962C8B-B14F-4D97-AF65-F5344CB8AC3E}">
        <p14:creationId xmlns:p14="http://schemas.microsoft.com/office/powerpoint/2010/main" val="24770952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"Vamos tentar encontrar a nossa calma interior! Olha para o logótipo do projeto no ecrã. Inspira enquanto o observas... mantém a respiração... e expira. Consegues sentir os ombros a relaxarem? Podes fazer isto em qualquer lugar — mesmo durante um jogo difícil ou uma discussão num chat!"</a:t>
            </a:r>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18</a:t>
            </a:fld>
            <a:endParaRPr lang="el-GR"/>
          </a:p>
        </p:txBody>
      </p:sp>
    </p:spTree>
    <p:extLst>
      <p:ext uri="{BB962C8B-B14F-4D97-AF65-F5344CB8AC3E}">
        <p14:creationId xmlns:p14="http://schemas.microsoft.com/office/powerpoint/2010/main" val="19506275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C5DF7C-7D1F-2670-7DFE-995EC73806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FC0A44-B2FA-A2BE-F7CF-7F7FC228D9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81AA5E-C344-15B3-A2C4-A4FA7E756695}"/>
              </a:ext>
            </a:extLst>
          </p:cNvPr>
          <p:cNvSpPr>
            <a:spLocks noGrp="1"/>
          </p:cNvSpPr>
          <p:nvPr>
            <p:ph type="body" idx="1"/>
          </p:nvPr>
        </p:nvSpPr>
        <p:spPr/>
        <p:txBody>
          <a:bodyPr/>
          <a:lstStyle/>
          <a:p>
            <a:r>
              <a:rPr lang="en-US" dirty="0"/>
              <a:t>Qual é </a:t>
            </a:r>
            <a:r>
              <a:rPr lang="en-US"/>
              <a:t>a</a:t>
            </a:r>
            <a:r>
              <a:rPr lang="en-US" dirty="0"/>
              <a:t> tua </a:t>
            </a:r>
            <a:r>
              <a:rPr lang="en-US"/>
              <a:t>estratégia </a:t>
            </a:r>
            <a:r>
              <a:rPr lang="en-US" dirty="0" err="1"/>
              <a:t>preferida</a:t>
            </a:r>
            <a:r>
              <a:rPr lang="en-US"/>
              <a:t>? </a:t>
            </a:r>
            <a:r>
              <a:rPr lang="en-US" dirty="0"/>
              <a:t>À medida que te tornas o dono das tuas emoções, a tua estratégia </a:t>
            </a:r>
            <a:r>
              <a:rPr lang="en-US" dirty="0" err="1"/>
              <a:t>preferida </a:t>
            </a:r>
            <a:r>
              <a:rPr lang="en-US" dirty="0"/>
              <a:t>é fundamental para te manteres no controlo!</a:t>
            </a:r>
            <a:endParaRPr lang="LID4096" dirty="0"/>
          </a:p>
        </p:txBody>
      </p:sp>
      <p:sp>
        <p:nvSpPr>
          <p:cNvPr id="4" name="Slide Number Placeholder 3">
            <a:extLst>
              <a:ext uri="{FF2B5EF4-FFF2-40B4-BE49-F238E27FC236}">
                <a16:creationId xmlns:a16="http://schemas.microsoft.com/office/drawing/2014/main" id="{C6A75002-3D3D-BCFF-462E-8BF635E8A22D}"/>
              </a:ext>
            </a:extLst>
          </p:cNvPr>
          <p:cNvSpPr>
            <a:spLocks noGrp="1"/>
          </p:cNvSpPr>
          <p:nvPr>
            <p:ph type="sldNum" sz="quarter" idx="5"/>
          </p:nvPr>
        </p:nvSpPr>
        <p:spPr/>
        <p:txBody>
          <a:bodyPr/>
          <a:lstStyle/>
          <a:p>
            <a:fld id="{C6CF91B0-25AB-4DFA-B184-293DD156034C}" type="slidenum">
              <a:rPr lang="el-GR" smtClean="0"/>
              <a:t>19</a:t>
            </a:fld>
            <a:endParaRPr lang="el-GR"/>
          </a:p>
        </p:txBody>
      </p:sp>
    </p:spTree>
    <p:extLst>
      <p:ext uri="{BB962C8B-B14F-4D97-AF65-F5344CB8AC3E}">
        <p14:creationId xmlns:p14="http://schemas.microsoft.com/office/powerpoint/2010/main" val="5247353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31AFA-94C2-BB33-23E9-57A494859B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789597-C1BC-4999-292C-2D40FA0387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8BDEB8-9C0D-197B-9F83-A8CBE1CAAF39}"/>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«Não és apenas um utilizador; és um Cidadão da Internet. Isso significa que tens direitos, mas também tens o dever de ser respeitoso. A tua «Identidade Digital» é a imagem que o mundo tem de ti com base no que publicas. O que queres que o teu cartão de identidade diga sobre ti?»</a:t>
            </a:r>
            <a:endParaRPr lang="LID4096" dirty="0"/>
          </a:p>
        </p:txBody>
      </p:sp>
      <p:sp>
        <p:nvSpPr>
          <p:cNvPr id="4" name="Slide Number Placeholder 3">
            <a:extLst>
              <a:ext uri="{FF2B5EF4-FFF2-40B4-BE49-F238E27FC236}">
                <a16:creationId xmlns:a16="http://schemas.microsoft.com/office/drawing/2014/main" id="{9DF5E8C0-86A9-2AE9-7E41-1E5F94CFDA3B}"/>
              </a:ext>
            </a:extLst>
          </p:cNvPr>
          <p:cNvSpPr>
            <a:spLocks noGrp="1"/>
          </p:cNvSpPr>
          <p:nvPr>
            <p:ph type="sldNum" sz="quarter" idx="5"/>
          </p:nvPr>
        </p:nvSpPr>
        <p:spPr/>
        <p:txBody>
          <a:bodyPr/>
          <a:lstStyle/>
          <a:p>
            <a:fld id="{C6CF91B0-25AB-4DFA-B184-293DD156034C}" type="slidenum">
              <a:rPr lang="el-GR" smtClean="0"/>
              <a:t>21</a:t>
            </a:fld>
            <a:endParaRPr lang="el-GR"/>
          </a:p>
        </p:txBody>
      </p:sp>
    </p:spTree>
    <p:extLst>
      <p:ext uri="{BB962C8B-B14F-4D97-AF65-F5344CB8AC3E}">
        <p14:creationId xmlns:p14="http://schemas.microsoft.com/office/powerpoint/2010/main" val="11339902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B43812-340B-2B24-FA62-F6597A75D5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5959BC-FF85-8A92-4499-CEA53F064D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4714DC-5B7C-5E41-BE89-FCB9DA067EF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«Uma grande comunidade não surge por acaso; somos nós que a construímos! Construímo-la incluindo quem é mais reservado, respeitando a privacidade das pessoas e verificando se uma história é verdadeira antes de a partilharmos. Estamos todos no mesmo barco.»</a:t>
            </a:r>
          </a:p>
          <a:p>
            <a:endParaRPr lang="LID4096" dirty="0"/>
          </a:p>
        </p:txBody>
      </p:sp>
      <p:sp>
        <p:nvSpPr>
          <p:cNvPr id="4" name="Slide Number Placeholder 3">
            <a:extLst>
              <a:ext uri="{FF2B5EF4-FFF2-40B4-BE49-F238E27FC236}">
                <a16:creationId xmlns:a16="http://schemas.microsoft.com/office/drawing/2014/main" id="{42677DBD-AA48-50E9-990D-56FC2F9533D8}"/>
              </a:ext>
            </a:extLst>
          </p:cNvPr>
          <p:cNvSpPr>
            <a:spLocks noGrp="1"/>
          </p:cNvSpPr>
          <p:nvPr>
            <p:ph type="sldNum" sz="quarter" idx="5"/>
          </p:nvPr>
        </p:nvSpPr>
        <p:spPr/>
        <p:txBody>
          <a:bodyPr/>
          <a:lstStyle/>
          <a:p>
            <a:fld id="{C6CF91B0-25AB-4DFA-B184-293DD156034C}" type="slidenum">
              <a:rPr lang="el-GR" smtClean="0"/>
              <a:t>22</a:t>
            </a:fld>
            <a:endParaRPr lang="el-GR"/>
          </a:p>
        </p:txBody>
      </p:sp>
    </p:spTree>
    <p:extLst>
      <p:ext uri="{BB962C8B-B14F-4D97-AF65-F5344CB8AC3E}">
        <p14:creationId xmlns:p14="http://schemas.microsoft.com/office/powerpoint/2010/main" val="5248342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4E1AD3-9E32-D234-B328-B040678250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1AC8A8-FB12-69C3-2F90-B76AB9348A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41E9DF-936B-24F5-3360-C6CF876B905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"Pensa na tua vida online como um rasto que vais deixando para trás. Daqui a dez anos, as pessoas ainda poderão ver o rasto que estás a deixar hoje. As tuas pegadas conduzem à bondade e a seres um bom amigo? Vamos garantir que sim!"</a:t>
            </a:r>
          </a:p>
          <a:p>
            <a:endParaRPr lang="LID4096" dirty="0"/>
          </a:p>
        </p:txBody>
      </p:sp>
      <p:sp>
        <p:nvSpPr>
          <p:cNvPr id="4" name="Slide Number Placeholder 3">
            <a:extLst>
              <a:ext uri="{FF2B5EF4-FFF2-40B4-BE49-F238E27FC236}">
                <a16:creationId xmlns:a16="http://schemas.microsoft.com/office/drawing/2014/main" id="{2D2F01D7-A495-D22E-8D35-8A8127F57A90}"/>
              </a:ext>
            </a:extLst>
          </p:cNvPr>
          <p:cNvSpPr>
            <a:spLocks noGrp="1"/>
          </p:cNvSpPr>
          <p:nvPr>
            <p:ph type="sldNum" sz="quarter" idx="5"/>
          </p:nvPr>
        </p:nvSpPr>
        <p:spPr/>
        <p:txBody>
          <a:bodyPr/>
          <a:lstStyle/>
          <a:p>
            <a:fld id="{C6CF91B0-25AB-4DFA-B184-293DD156034C}" type="slidenum">
              <a:rPr lang="el-GR" smtClean="0"/>
              <a:t>23</a:t>
            </a:fld>
            <a:endParaRPr lang="el-GR"/>
          </a:p>
        </p:txBody>
      </p:sp>
    </p:spTree>
    <p:extLst>
      <p:ext uri="{BB962C8B-B14F-4D97-AF65-F5344CB8AC3E}">
        <p14:creationId xmlns:p14="http://schemas.microsoft.com/office/powerpoint/2010/main" val="4223281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A0DBB-5BCC-A831-6A22-8DE7A7AB93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F483CC-0026-68EC-522F-EB093398B4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0933B7-2609-C76F-C842-D6945971C8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"O ciberbullying tem muitas formas. 'Flaming' é quando as pessoas iniciam uma discussão acalorada e agressiva online. 'Exclusão' é quando és propositadamente deixado de fora de um chat em grupo para te fazer sentir sozinho. 'Outing' é revelar os segredos íntimos de alguém. Se vires isto a acontecer, acabaste de identificar uma 'Sombra Digital'."</a:t>
            </a:r>
          </a:p>
          <a:p>
            <a:endParaRPr lang="LID4096" sz="1200" dirty="0"/>
          </a:p>
        </p:txBody>
      </p:sp>
      <p:sp>
        <p:nvSpPr>
          <p:cNvPr id="4" name="Slide Number Placeholder 3">
            <a:extLst>
              <a:ext uri="{FF2B5EF4-FFF2-40B4-BE49-F238E27FC236}">
                <a16:creationId xmlns:a16="http://schemas.microsoft.com/office/drawing/2014/main" id="{6446DE97-5675-B591-D5BC-05B9E4D9F94C}"/>
              </a:ext>
            </a:extLst>
          </p:cNvPr>
          <p:cNvSpPr>
            <a:spLocks noGrp="1"/>
          </p:cNvSpPr>
          <p:nvPr>
            <p:ph type="sldNum" sz="quarter" idx="5"/>
          </p:nvPr>
        </p:nvSpPr>
        <p:spPr/>
        <p:txBody>
          <a:bodyPr/>
          <a:lstStyle/>
          <a:p>
            <a:fld id="{C6CF91B0-25AB-4DFA-B184-293DD156034C}" type="slidenum">
              <a:rPr lang="el-GR" smtClean="0"/>
              <a:t>4</a:t>
            </a:fld>
            <a:endParaRPr lang="el-GR"/>
          </a:p>
        </p:txBody>
      </p:sp>
    </p:spTree>
    <p:extLst>
      <p:ext uri="{BB962C8B-B14F-4D97-AF65-F5344CB8AC3E}">
        <p14:creationId xmlns:p14="http://schemas.microsoft.com/office/powerpoint/2010/main" val="39530316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1291DC-F0CC-1745-14CB-4E174D54BB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89AD5B-FFF5-E1CA-191D-6788929798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9CFCA0-8731-AB28-E1F8-F1677F53C54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"Se fosses o responsável pelo chat da turma, que regras estabelecerias para manter todos felizes? Trabalhem em equipa! Talvez 'Proibidos apelidos ofensivos' ou 'Elogiem uma pessoa por dia'. Vamos criar o nosso próprio Código de Harmonia Digital!"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a:extLst>
              <a:ext uri="{FF2B5EF4-FFF2-40B4-BE49-F238E27FC236}">
                <a16:creationId xmlns:a16="http://schemas.microsoft.com/office/drawing/2014/main" id="{FA17FF55-1279-030E-E80A-07FC05A84FA6}"/>
              </a:ext>
            </a:extLst>
          </p:cNvPr>
          <p:cNvSpPr>
            <a:spLocks noGrp="1"/>
          </p:cNvSpPr>
          <p:nvPr>
            <p:ph type="sldNum" sz="quarter" idx="5"/>
          </p:nvPr>
        </p:nvSpPr>
        <p:spPr/>
        <p:txBody>
          <a:bodyPr/>
          <a:lstStyle/>
          <a:p>
            <a:fld id="{C6CF91B0-25AB-4DFA-B184-293DD156034C}" type="slidenum">
              <a:rPr lang="el-GR" smtClean="0"/>
              <a:t>24</a:t>
            </a:fld>
            <a:endParaRPr lang="el-GR"/>
          </a:p>
        </p:txBody>
      </p:sp>
    </p:spTree>
    <p:extLst>
      <p:ext uri="{BB962C8B-B14F-4D97-AF65-F5344CB8AC3E}">
        <p14:creationId xmlns:p14="http://schemas.microsoft.com/office/powerpoint/2010/main" val="3605420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EE57B-0720-B082-E5E8-5F2ABD01DC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8F31CB-7082-092F-B0D8-F23CCEDAC4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B9506A-C234-32C2-EA09-30738F997F28}"/>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"Tarefa final! Escrevam as vossas três promessas: 'Prometo fazer uma pausa', 'Prometo ajudar', 'Prometo ser eu mesmo'. Assinem como se fosse um contrato a sério. Agora são Guardiões da Harmonia Digital. Excelente trabalho hoje, pessoal!"</a:t>
            </a:r>
            <a:endParaRPr lang="LID4096" dirty="0"/>
          </a:p>
        </p:txBody>
      </p:sp>
      <p:sp>
        <p:nvSpPr>
          <p:cNvPr id="4" name="Slide Number Placeholder 3">
            <a:extLst>
              <a:ext uri="{FF2B5EF4-FFF2-40B4-BE49-F238E27FC236}">
                <a16:creationId xmlns:a16="http://schemas.microsoft.com/office/drawing/2014/main" id="{E88ADDAE-12E1-1955-1E5D-77E3BB1FBFDA}"/>
              </a:ext>
            </a:extLst>
          </p:cNvPr>
          <p:cNvSpPr>
            <a:spLocks noGrp="1"/>
          </p:cNvSpPr>
          <p:nvPr>
            <p:ph type="sldNum" sz="quarter" idx="5"/>
          </p:nvPr>
        </p:nvSpPr>
        <p:spPr/>
        <p:txBody>
          <a:bodyPr/>
          <a:lstStyle/>
          <a:p>
            <a:fld id="{C6CF91B0-25AB-4DFA-B184-293DD156034C}" type="slidenum">
              <a:rPr lang="el-GR" smtClean="0"/>
              <a:t>25</a:t>
            </a:fld>
            <a:endParaRPr lang="el-GR"/>
          </a:p>
        </p:txBody>
      </p:sp>
    </p:spTree>
    <p:extLst>
      <p:ext uri="{BB962C8B-B14F-4D97-AF65-F5344CB8AC3E}">
        <p14:creationId xmlns:p14="http://schemas.microsoft.com/office/powerpoint/2010/main" val="6768299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3763B6-8E0F-325E-3034-14452C1C39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6CD451-D339-4637-E32F-FF54D0EC32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030356-C78C-0902-8D18-74CD4940CC4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«Porque é que é tão difícil? Porque, na Internet, as coisas espalham-se por toda a escola em segundos. E, como está escrito, fica lá como uma pegada no cimento fresco. Além disso, quando não vemos o rosto de alguém, podemos esquecer-nos de que essa pessoa tem um coração de verdade. Temos de nos lembrar: há uma pessoa real por trás desse avatar.»</a:t>
            </a:r>
          </a:p>
          <a:p>
            <a:endParaRPr lang="LID4096" sz="1200" dirty="0"/>
          </a:p>
        </p:txBody>
      </p:sp>
      <p:sp>
        <p:nvSpPr>
          <p:cNvPr id="4" name="Slide Number Placeholder 3">
            <a:extLst>
              <a:ext uri="{FF2B5EF4-FFF2-40B4-BE49-F238E27FC236}">
                <a16:creationId xmlns:a16="http://schemas.microsoft.com/office/drawing/2014/main" id="{FA6993F2-EE77-FADC-82CB-95A8B859B875}"/>
              </a:ext>
            </a:extLst>
          </p:cNvPr>
          <p:cNvSpPr>
            <a:spLocks noGrp="1"/>
          </p:cNvSpPr>
          <p:nvPr>
            <p:ph type="sldNum" sz="quarter" idx="5"/>
          </p:nvPr>
        </p:nvSpPr>
        <p:spPr/>
        <p:txBody>
          <a:bodyPr/>
          <a:lstStyle/>
          <a:p>
            <a:fld id="{C6CF91B0-25AB-4DFA-B184-293DD156034C}" type="slidenum">
              <a:rPr lang="el-GR" smtClean="0"/>
              <a:t>5</a:t>
            </a:fld>
            <a:endParaRPr lang="el-GR"/>
          </a:p>
        </p:txBody>
      </p:sp>
    </p:spTree>
    <p:extLst>
      <p:ext uri="{BB962C8B-B14F-4D97-AF65-F5344CB8AC3E}">
        <p14:creationId xmlns:p14="http://schemas.microsoft.com/office/powerpoint/2010/main" val="24086438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BD72C4-D58B-2006-0A4C-1298D8E63D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0AB2FF-C82E-18C9-2E10-C59CE72D1B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E566CF-7FC7-F84F-0BC6-FC27EDB5B2F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«Muito bem, juízes! Ouçam isto: “Alguém envia acidentalmente uma foto engraçada para a pessoa errada.” Isso é uma sombra? Agora ouçam isto: “Três pessoas enviam mensagens maldosas à Sarah todos os dias sobre o cabelo dela.” Digam o que acham! Por que é que a segunda situação é mais grave?»</a:t>
            </a:r>
          </a:p>
          <a:p>
            <a:endParaRPr lang="LID4096" dirty="0"/>
          </a:p>
        </p:txBody>
      </p:sp>
      <p:sp>
        <p:nvSpPr>
          <p:cNvPr id="4" name="Slide Number Placeholder 3">
            <a:extLst>
              <a:ext uri="{FF2B5EF4-FFF2-40B4-BE49-F238E27FC236}">
                <a16:creationId xmlns:a16="http://schemas.microsoft.com/office/drawing/2014/main" id="{13857533-A385-7902-1BC2-68D6A4060912}"/>
              </a:ext>
            </a:extLst>
          </p:cNvPr>
          <p:cNvSpPr>
            <a:spLocks noGrp="1"/>
          </p:cNvSpPr>
          <p:nvPr>
            <p:ph type="sldNum" sz="quarter" idx="5"/>
          </p:nvPr>
        </p:nvSpPr>
        <p:spPr/>
        <p:txBody>
          <a:bodyPr/>
          <a:lstStyle/>
          <a:p>
            <a:fld id="{C6CF91B0-25AB-4DFA-B184-293DD156034C}" type="slidenum">
              <a:rPr lang="el-GR" smtClean="0"/>
              <a:t>6</a:t>
            </a:fld>
            <a:endParaRPr lang="el-GR"/>
          </a:p>
        </p:txBody>
      </p:sp>
    </p:spTree>
    <p:extLst>
      <p:ext uri="{BB962C8B-B14F-4D97-AF65-F5344CB8AC3E}">
        <p14:creationId xmlns:p14="http://schemas.microsoft.com/office/powerpoint/2010/main" val="11663360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10978-9669-773E-C097-5E3E90FCF6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D003A0-7DBA-AB03-EB77-D086C03A01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5DD3F0-8DCB-6E13-EFB7-5B586D16C4B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«As palavras são leves quando as dizemos, mas podem parecer pedras quando as lemos. Quero que escrevam uma palavra no vosso post-it. Como é que se sente quando se é alvo de bullying? Agora, vamos colá-los na parede. Olhem para essa “Montanha de Sentimentos”. É por isso que a nossa bondade é importante.»</a:t>
            </a:r>
          </a:p>
          <a:p>
            <a:endParaRPr lang="LID4096" dirty="0"/>
          </a:p>
        </p:txBody>
      </p:sp>
      <p:sp>
        <p:nvSpPr>
          <p:cNvPr id="4" name="Slide Number Placeholder 3">
            <a:extLst>
              <a:ext uri="{FF2B5EF4-FFF2-40B4-BE49-F238E27FC236}">
                <a16:creationId xmlns:a16="http://schemas.microsoft.com/office/drawing/2014/main" id="{8FD2A9B7-B20E-53F5-A87D-0D5BE27E8709}"/>
              </a:ext>
            </a:extLst>
          </p:cNvPr>
          <p:cNvSpPr>
            <a:spLocks noGrp="1"/>
          </p:cNvSpPr>
          <p:nvPr>
            <p:ph type="sldNum" sz="quarter" idx="5"/>
          </p:nvPr>
        </p:nvSpPr>
        <p:spPr/>
        <p:txBody>
          <a:bodyPr/>
          <a:lstStyle/>
          <a:p>
            <a:fld id="{C6CF91B0-25AB-4DFA-B184-293DD156034C}" type="slidenum">
              <a:rPr lang="el-GR" smtClean="0"/>
              <a:t>7</a:t>
            </a:fld>
            <a:endParaRPr lang="el-GR"/>
          </a:p>
        </p:txBody>
      </p:sp>
    </p:spTree>
    <p:extLst>
      <p:ext uri="{BB962C8B-B14F-4D97-AF65-F5344CB8AC3E}">
        <p14:creationId xmlns:p14="http://schemas.microsoft.com/office/powerpoint/2010/main" val="35773894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 empatia é o teu superpoder secreto. É como colocar os 'Óculos do Coração'. Eles ajudam-te a perceber que a pessoa do outro lado do ecrã pode estar a ter um dia difícil. Mesmo que não consigas ouvir a voz dela, os teus Óculos do Coração dizem-te como ela se sente."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9</a:t>
            </a:fld>
            <a:endParaRPr lang="el-GR"/>
          </a:p>
        </p:txBody>
      </p:sp>
    </p:spTree>
    <p:extLst>
      <p:ext uri="{BB962C8B-B14F-4D97-AF65-F5344CB8AC3E}">
        <p14:creationId xmlns:p14="http://schemas.microsoft.com/office/powerpoint/2010/main" val="33914449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"Imagina atirar uma pedrinha para um lago. As ondulações espalham-se por todo o lado! Um simples comentário simpático como «Ei, bom trabalho!» ou «Estás bem?» pode mudar completamente o ambiente de um chat em grupo. Tens o poder de iniciar uma onda de gentileza ainda hoje."</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10</a:t>
            </a:fld>
            <a:endParaRPr lang="el-GR"/>
          </a:p>
        </p:txBody>
      </p:sp>
    </p:spTree>
    <p:extLst>
      <p:ext uri="{BB962C8B-B14F-4D97-AF65-F5344CB8AC3E}">
        <p14:creationId xmlns:p14="http://schemas.microsoft.com/office/powerpoint/2010/main" val="22008454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"O teu amigo está a ser gozado neste momento no chat. Estão todos a rir. O que podes fazer TU? Vira-te para </a:t>
            </a:r>
            <a:r>
              <a:rPr lang="en-GB" sz="1200" kern="1200" dirty="0" err="1">
                <a:solidFill>
                  <a:schemeClr val="tx1"/>
                </a:solidFill>
                <a:effectLst/>
                <a:latin typeface="+mn-lt"/>
                <a:ea typeface="+mn-ea"/>
                <a:cs typeface="+mn-cs"/>
              </a:rPr>
              <a:t>o</a:t>
            </a:r>
            <a:r>
              <a:rPr lang="en-GB" sz="1200" kern="1200" dirty="0">
                <a:solidFill>
                  <a:schemeClr val="tx1"/>
                </a:solidFill>
                <a:effectLst/>
                <a:latin typeface="+mn-lt"/>
                <a:ea typeface="+mn-ea"/>
                <a:cs typeface="+mn-cs"/>
              </a:rPr>
              <a:t> teu </a:t>
            </a:r>
            <a:r>
              <a:rPr lang="en-GB" sz="1200" kern="1200" dirty="0" err="1">
                <a:solidFill>
                  <a:schemeClr val="tx1"/>
                </a:solidFill>
                <a:effectLst/>
                <a:latin typeface="+mn-lt"/>
                <a:ea typeface="+mn-ea"/>
                <a:cs typeface="+mn-cs"/>
              </a:rPr>
              <a:t>vizinho </a:t>
            </a:r>
            <a:r>
              <a:rPr lang="en-GB" sz="1200" kern="1200" dirty="0">
                <a:solidFill>
                  <a:schemeClr val="tx1"/>
                </a:solidFill>
                <a:effectLst/>
                <a:latin typeface="+mn-lt"/>
                <a:ea typeface="+mn-ea"/>
                <a:cs typeface="+mn-cs"/>
              </a:rPr>
              <a:t>e pratica. Dirias 'Ei, pessoal, vamos parar com isso', ou enviar-lhe-ias uma mensagem privada ao teu amigo? Vamos ouvir as tuas melhores estratégias para defender os outros!"</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11</a:t>
            </a:fld>
            <a:endParaRPr lang="el-GR"/>
          </a:p>
        </p:txBody>
      </p:sp>
    </p:spTree>
    <p:extLst>
      <p:ext uri="{BB962C8B-B14F-4D97-AF65-F5344CB8AC3E}">
        <p14:creationId xmlns:p14="http://schemas.microsoft.com/office/powerpoint/2010/main" val="16738620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"Todos nós adoramos memes! Mas antes de partilhar, quero que faças o 'Teste do Coração'. Se esta fosse uma foto TUA, gostarias que toda a escola a visse? Se a resposta for não, podes ser tu a interromper a cadeia e apagá-la? Isso é que é verdadeiro poder."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12</a:t>
            </a:fld>
            <a:endParaRPr lang="el-GR"/>
          </a:p>
        </p:txBody>
      </p:sp>
    </p:spTree>
    <p:extLst>
      <p:ext uri="{BB962C8B-B14F-4D97-AF65-F5344CB8AC3E}">
        <p14:creationId xmlns:p14="http://schemas.microsoft.com/office/powerpoint/2010/main" val="11298251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5.emf"/></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solidFill>
                  <a:schemeClr val="tx2"/>
                </a:solidFill>
                <a:latin typeface="Arial" panose="020B0604020202020204" pitchFamily="34" charset="0"/>
                <a:ea typeface="Roboto Slab Medium" pitchFamily="2" charset="0"/>
                <a:cs typeface="Arial" panose="020B0604020202020204" pitchFamily="34" charset="0"/>
              </a:defRPr>
            </a:lvl1pPr>
          </a:lstStyle>
          <a:p>
            <a:r>
              <a:rPr lang="en-US" dirty="0"/>
              <a:t>Slide title goes here</a:t>
            </a:r>
            <a:endParaRPr lang="el-GR" dirty="0"/>
          </a:p>
        </p:txBody>
      </p:sp>
      <p:sp>
        <p:nvSpPr>
          <p:cNvPr id="5" name="Content Placeholder 3"/>
          <p:cNvSpPr>
            <a:spLocks noGrp="1"/>
          </p:cNvSpPr>
          <p:nvPr>
            <p:ph sz="quarter" idx="12" hasCustomPrompt="1"/>
          </p:nvPr>
        </p:nvSpPr>
        <p:spPr>
          <a:xfrm>
            <a:off x="97971" y="881743"/>
            <a:ext cx="11944350" cy="5870121"/>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lvl="0"/>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2169850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ub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dirty="0"/>
              <a:t>Slide title goes here</a:t>
            </a:r>
            <a:endParaRPr lang="el-GR" dirty="0"/>
          </a:p>
        </p:txBody>
      </p:sp>
      <p:sp>
        <p:nvSpPr>
          <p:cNvPr id="6"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sz="2400" b="0" baseline="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
        <p:nvSpPr>
          <p:cNvPr id="8" name="Content Placeholder 3"/>
          <p:cNvSpPr>
            <a:spLocks noGrp="1"/>
          </p:cNvSpPr>
          <p:nvPr>
            <p:ph sz="quarter" idx="12" hasCustomPrompt="1"/>
          </p:nvPr>
        </p:nvSpPr>
        <p:spPr>
          <a:xfrm>
            <a:off x="97971" y="1462685"/>
            <a:ext cx="11944350" cy="5289179"/>
          </a:xfrm>
          <a:prstGeom prst="rect">
            <a:avLst/>
          </a:prstGeom>
        </p:spPr>
        <p:txBody>
          <a:bodyPr/>
          <a:lstStyle>
            <a:lvl1pPr algn="l">
              <a:defRPr lang="en-US" sz="1800" kern="1200" dirty="0" smtClean="0">
                <a:solidFill>
                  <a:schemeClr val="tx2"/>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3928767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5" name="Content Placeholder 3"/>
          <p:cNvSpPr>
            <a:spLocks noGrp="1"/>
          </p:cNvSpPr>
          <p:nvPr>
            <p:ph sz="quarter" idx="11" hasCustomPrompt="1"/>
          </p:nvPr>
        </p:nvSpPr>
        <p:spPr>
          <a:xfrm>
            <a:off x="97971"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6545040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ub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7" name="Content Placeholder 3"/>
          <p:cNvSpPr>
            <a:spLocks noGrp="1"/>
          </p:cNvSpPr>
          <p:nvPr>
            <p:ph sz="quarter" idx="11" hasCustomPrompt="1"/>
          </p:nvPr>
        </p:nvSpPr>
        <p:spPr>
          <a:xfrm>
            <a:off x="97971"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10"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lang="el-GR" sz="2400" b="0" kern="1200" baseline="0" dirty="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Tree>
    <p:extLst>
      <p:ext uri="{BB962C8B-B14F-4D97-AF65-F5344CB8AC3E}">
        <p14:creationId xmlns:p14="http://schemas.microsoft.com/office/powerpoint/2010/main" val="1536706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FFFFFF"/>
        </a:solidFill>
        <a:effectLst/>
      </p:bgPr>
    </p:bg>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D828EC0-BF20-49B3-A8DE-833F728958E9}"/>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3" name="Picture 2">
            <a:extLst>
              <a:ext uri="{FF2B5EF4-FFF2-40B4-BE49-F238E27FC236}">
                <a16:creationId xmlns:a16="http://schemas.microsoft.com/office/drawing/2014/main" id="{E4C88B47-D9EB-2A74-FD98-E0F9D2929A57}"/>
              </a:ext>
            </a:extLst>
          </p:cNvPr>
          <p:cNvPicPr>
            <a:picLocks noChangeAspect="1"/>
          </p:cNvPicPr>
          <p:nvPr userDrawn="1"/>
        </p:nvPicPr>
        <p:blipFill>
          <a:blip r:embed="rId3"/>
          <a:stretch>
            <a:fillRect/>
          </a:stretch>
        </p:blipFill>
        <p:spPr>
          <a:xfrm>
            <a:off x="370844" y="332656"/>
            <a:ext cx="1742451" cy="1164495"/>
          </a:xfrm>
          <a:prstGeom prst="rect">
            <a:avLst/>
          </a:prstGeom>
        </p:spPr>
      </p:pic>
      <p:pic>
        <p:nvPicPr>
          <p:cNvPr id="5" name="Picture 4">
            <a:extLst>
              <a:ext uri="{FF2B5EF4-FFF2-40B4-BE49-F238E27FC236}">
                <a16:creationId xmlns:a16="http://schemas.microsoft.com/office/drawing/2014/main" id="{B651AE0A-A680-5D95-6DAA-04F6E821A251}"/>
              </a:ext>
            </a:extLst>
          </p:cNvPr>
          <p:cNvPicPr>
            <a:picLocks noChangeAspect="1"/>
          </p:cNvPicPr>
          <p:nvPr userDrawn="1"/>
        </p:nvPicPr>
        <p:blipFill>
          <a:blip r:embed="rId4"/>
          <a:stretch>
            <a:fillRect/>
          </a:stretch>
        </p:blipFill>
        <p:spPr>
          <a:xfrm>
            <a:off x="6889674" y="1995192"/>
            <a:ext cx="4927600" cy="4000500"/>
          </a:xfrm>
          <a:prstGeom prst="rect">
            <a:avLst/>
          </a:prstGeom>
        </p:spPr>
      </p:pic>
    </p:spTree>
    <p:extLst>
      <p:ext uri="{BB962C8B-B14F-4D97-AF65-F5344CB8AC3E}">
        <p14:creationId xmlns:p14="http://schemas.microsoft.com/office/powerpoint/2010/main" val="54702030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2"/>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DDCD6EF-8BAC-4952-C0E4-2EF4ACDC3F96}"/>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2" name="Picture 1">
            <a:extLst>
              <a:ext uri="{FF2B5EF4-FFF2-40B4-BE49-F238E27FC236}">
                <a16:creationId xmlns:a16="http://schemas.microsoft.com/office/drawing/2014/main" id="{80274D63-4B72-B854-B883-35F07AF39E24}"/>
              </a:ext>
            </a:extLst>
          </p:cNvPr>
          <p:cNvPicPr>
            <a:picLocks noChangeAspect="1"/>
          </p:cNvPicPr>
          <p:nvPr userDrawn="1"/>
        </p:nvPicPr>
        <p:blipFill>
          <a:blip r:embed="rId3"/>
          <a:stretch>
            <a:fillRect/>
          </a:stretch>
        </p:blipFill>
        <p:spPr>
          <a:xfrm>
            <a:off x="401324" y="377037"/>
            <a:ext cx="1984435" cy="909936"/>
          </a:xfrm>
          <a:prstGeom prst="rect">
            <a:avLst/>
          </a:prstGeom>
        </p:spPr>
      </p:pic>
      <p:pic>
        <p:nvPicPr>
          <p:cNvPr id="3" name="Picture 2">
            <a:extLst>
              <a:ext uri="{FF2B5EF4-FFF2-40B4-BE49-F238E27FC236}">
                <a16:creationId xmlns:a16="http://schemas.microsoft.com/office/drawing/2014/main" id="{C669CA67-9A0D-6D23-F5B3-CD3EF82E5624}"/>
              </a:ext>
            </a:extLst>
          </p:cNvPr>
          <p:cNvPicPr>
            <a:picLocks noChangeAspect="1"/>
          </p:cNvPicPr>
          <p:nvPr userDrawn="1"/>
        </p:nvPicPr>
        <p:blipFill>
          <a:blip r:embed="rId4"/>
          <a:stretch>
            <a:fillRect/>
          </a:stretch>
        </p:blipFill>
        <p:spPr>
          <a:xfrm>
            <a:off x="6096000" y="3515455"/>
            <a:ext cx="5702300" cy="2362200"/>
          </a:xfrm>
          <a:prstGeom prst="rect">
            <a:avLst/>
          </a:prstGeom>
        </p:spPr>
      </p:pic>
      <p:sp>
        <p:nvSpPr>
          <p:cNvPr id="8" name="TextBox 7">
            <a:extLst>
              <a:ext uri="{FF2B5EF4-FFF2-40B4-BE49-F238E27FC236}">
                <a16:creationId xmlns:a16="http://schemas.microsoft.com/office/drawing/2014/main" id="{02D42687-9C05-6640-36C5-A7707DA75F1A}"/>
              </a:ext>
            </a:extLst>
          </p:cNvPr>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kern="1200" dirty="0">
                <a:solidFill>
                  <a:schemeClr val="tx1"/>
                </a:solidFill>
                <a:effectLst/>
                <a:latin typeface="+mn-lt"/>
                <a:ea typeface="+mn-ea"/>
                <a:cs typeface="+mn-cs"/>
              </a:rPr>
              <a:t>01195789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9445815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5" name="Title 1"/>
          <p:cNvSpPr>
            <a:spLocks noGrp="1"/>
          </p:cNvSpPr>
          <p:nvPr>
            <p:ph type="ctrTitle" hasCustomPrompt="1"/>
          </p:nvPr>
        </p:nvSpPr>
        <p:spPr>
          <a:xfrm>
            <a:off x="2179865" y="2937536"/>
            <a:ext cx="7832271" cy="1600197"/>
          </a:xfrm>
          <a:prstGeom prst="rect">
            <a:avLst/>
          </a:prstGeom>
          <a:ln>
            <a:noFill/>
          </a:ln>
        </p:spPr>
        <p:txBody>
          <a:bodyPr anchor="ctr">
            <a:normAutofit/>
          </a:bodyPr>
          <a:lstStyle>
            <a:lvl1pPr algn="ctr">
              <a:defRPr sz="2000" b="0">
                <a:solidFill>
                  <a:schemeClr val="accent2"/>
                </a:solidFill>
                <a:latin typeface="Arial" panose="020B0604020202020204" pitchFamily="34" charset="0"/>
                <a:ea typeface="Roboto Slab Black" pitchFamily="2" charset="0"/>
                <a:cs typeface="Arial" panose="020B0604020202020204" pitchFamily="34" charset="0"/>
              </a:defRPr>
            </a:lvl1pPr>
          </a:lstStyle>
          <a:p>
            <a:r>
              <a:rPr lang="en-US" dirty="0"/>
              <a:t>End Slide</a:t>
            </a:r>
            <a:endParaRPr lang="el-GR" dirty="0"/>
          </a:p>
        </p:txBody>
      </p:sp>
      <p:sp>
        <p:nvSpPr>
          <p:cNvPr id="10" name="Rectangle 9"/>
          <p:cNvSpPr/>
          <p:nvPr userDrawn="1"/>
        </p:nvSpPr>
        <p:spPr>
          <a:xfrm rot="10800000" flipV="1">
            <a:off x="2172707" y="2913643"/>
            <a:ext cx="7839428"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CEFD929F-6A11-03BE-03E5-1B1D514FCDCC}"/>
              </a:ext>
            </a:extLst>
          </p:cNvPr>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a:extLst>
              <a:ext uri="{FF2B5EF4-FFF2-40B4-BE49-F238E27FC236}">
                <a16:creationId xmlns:a16="http://schemas.microsoft.com/office/drawing/2014/main" id="{893DCE6B-95B9-D86F-C1B6-0D8DE85F154D}"/>
              </a:ext>
            </a:extLst>
          </p:cNvPr>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kern="1200" dirty="0">
                <a:solidFill>
                  <a:schemeClr val="tx1"/>
                </a:solidFill>
                <a:effectLst/>
                <a:latin typeface="+mn-lt"/>
                <a:ea typeface="+mn-ea"/>
                <a:cs typeface="+mn-cs"/>
              </a:rPr>
              <a:t>01195789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848226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EFD929F-6A11-03BE-03E5-1B1D514FCDCC}"/>
              </a:ext>
            </a:extLst>
          </p:cNvPr>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a:extLst>
              <a:ext uri="{FF2B5EF4-FFF2-40B4-BE49-F238E27FC236}">
                <a16:creationId xmlns:a16="http://schemas.microsoft.com/office/drawing/2014/main" id="{893DCE6B-95B9-D86F-C1B6-0D8DE85F154D}"/>
              </a:ext>
            </a:extLst>
          </p:cNvPr>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pic>
        <p:nvPicPr>
          <p:cNvPr id="6" name="Picture 5">
            <a:extLst>
              <a:ext uri="{FF2B5EF4-FFF2-40B4-BE49-F238E27FC236}">
                <a16:creationId xmlns:a16="http://schemas.microsoft.com/office/drawing/2014/main" id="{79EA4C69-9DDB-9F9F-8E98-4BCA8ED06E6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17750" y="1447800"/>
            <a:ext cx="7556500" cy="3962400"/>
          </a:xfrm>
          <a:prstGeom prst="rect">
            <a:avLst/>
          </a:prstGeom>
        </p:spPr>
      </p:pic>
      <p:sp>
        <p:nvSpPr>
          <p:cNvPr id="7" name="Subtitle 2">
            <a:extLst>
              <a:ext uri="{FF2B5EF4-FFF2-40B4-BE49-F238E27FC236}">
                <a16:creationId xmlns:a16="http://schemas.microsoft.com/office/drawing/2014/main" id="{90C4B96E-428F-61C9-6E62-394451C1F93E}"/>
              </a:ext>
            </a:extLst>
          </p:cNvPr>
          <p:cNvSpPr>
            <a:spLocks noGrp="1"/>
          </p:cNvSpPr>
          <p:nvPr>
            <p:ph type="subTitle" idx="1" hasCustomPrompt="1"/>
          </p:nvPr>
        </p:nvSpPr>
        <p:spPr>
          <a:xfrm>
            <a:off x="401324" y="300159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Project Partners:</a:t>
            </a:r>
            <a:endParaRPr lang="el-GR" dirty="0"/>
          </a:p>
        </p:txBody>
      </p:sp>
    </p:spTree>
    <p:extLst>
      <p:ext uri="{BB962C8B-B14F-4D97-AF65-F5344CB8AC3E}">
        <p14:creationId xmlns:p14="http://schemas.microsoft.com/office/powerpoint/2010/main" val="5654868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a:spLocks noGrp="1"/>
          </p:cNvSpPr>
          <p:nvPr>
            <p:ph type="ctrTitle" hasCustomPrompt="1"/>
          </p:nvPr>
        </p:nvSpPr>
        <p:spPr>
          <a:xfrm>
            <a:off x="2179865" y="2774849"/>
            <a:ext cx="7832271" cy="1600197"/>
          </a:xfrm>
          <a:prstGeom prst="rect">
            <a:avLst/>
          </a:prstGeom>
        </p:spPr>
        <p:txBody>
          <a:bodyPr anchor="ctr">
            <a:normAutofit/>
          </a:bodyPr>
          <a:lstStyle>
            <a:lvl1pPr algn="ctr">
              <a:defRPr sz="2000" b="0">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Divider Slide</a:t>
            </a:r>
            <a:endParaRPr lang="el-GR" dirty="0"/>
          </a:p>
        </p:txBody>
      </p:sp>
      <p:sp>
        <p:nvSpPr>
          <p:cNvPr id="6" name="Rectangle 5"/>
          <p:cNvSpPr/>
          <p:nvPr userDrawn="1"/>
        </p:nvSpPr>
        <p:spPr>
          <a:xfrm rot="10800000" flipV="1">
            <a:off x="2172708" y="2774849"/>
            <a:ext cx="7839428"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09902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theme" Target="../theme/theme2.xml"/><Relationship Id="rId5" Type="http://schemas.openxmlformats.org/officeDocument/2006/relationships/slideLayout" Target="../slideLayouts/slideLayout9.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alpha val="0"/>
          </a:schemeClr>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12192000" cy="797521"/>
          </a:xfrm>
          <a:prstGeom prst="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Title Placeholder 7"/>
          <p:cNvSpPr>
            <a:spLocks noGrp="1"/>
          </p:cNvSpPr>
          <p:nvPr>
            <p:ph type="title"/>
          </p:nvPr>
        </p:nvSpPr>
        <p:spPr>
          <a:xfrm>
            <a:off x="97970" y="81642"/>
            <a:ext cx="11944351" cy="715879"/>
          </a:xfrm>
          <a:prstGeom prst="rect">
            <a:avLst/>
          </a:prstGeom>
        </p:spPr>
        <p:txBody>
          <a:bodyPr vert="horz" lIns="54000" tIns="54000" rIns="54000" bIns="54000" rtlCol="0" anchor="ctr">
            <a:noAutofit/>
          </a:bodyPr>
          <a:lstStyle/>
          <a:p>
            <a:r>
              <a:rPr lang="en-US" dirty="0"/>
              <a:t>O título do slide vai aqui</a:t>
            </a:r>
            <a:endParaRPr lang="el-GR" dirty="0"/>
          </a:p>
        </p:txBody>
      </p:sp>
    </p:spTree>
    <p:extLst>
      <p:ext uri="{BB962C8B-B14F-4D97-AF65-F5344CB8AC3E}">
        <p14:creationId xmlns:p14="http://schemas.microsoft.com/office/powerpoint/2010/main" val="1960187723"/>
      </p:ext>
    </p:extLst>
  </p:cSld>
  <p:clrMap bg1="lt1" tx1="dk1" bg2="lt2" tx2="dk2" accent1="accent1" accent2="accent2" accent3="accent3" accent4="accent4" accent5="accent5" accent6="accent6" hlink="hlink" folHlink="folHlink"/>
  <p:sldLayoutIdLst>
    <p:sldLayoutId id="2147483672" r:id="rId1"/>
    <p:sldLayoutId id="2147483669" r:id="rId2"/>
    <p:sldLayoutId id="2147483671" r:id="rId3"/>
    <p:sldLayoutId id="2147483651" r:id="rId4"/>
  </p:sldLayoutIdLst>
  <p:txStyles>
    <p:titleStyle>
      <a:lvl1pPr algn="l" defTabSz="914377" rtl="0" eaLnBrk="1" latinLnBrk="0" hangingPunct="1">
        <a:lnSpc>
          <a:spcPct val="90000"/>
        </a:lnSpc>
        <a:spcBef>
          <a:spcPct val="0"/>
        </a:spcBef>
        <a:buNone/>
        <a:defRPr sz="3800" kern="1200">
          <a:solidFill>
            <a:schemeClr val="tx2"/>
          </a:solidFill>
          <a:latin typeface="Arial" panose="020B0604020202020204" pitchFamily="34" charset="0"/>
          <a:ea typeface="Open Sans" panose="020B0606030504020204" pitchFamily="34" charset="0"/>
          <a:cs typeface="Arial" panose="020B0604020202020204" pitchFamily="34" charset="0"/>
        </a:defRPr>
      </a:lvl1pPr>
    </p:titleStyle>
    <p:bodyStyle>
      <a:lvl1pPr marL="0" indent="0" algn="just" defTabSz="914377" rtl="0" eaLnBrk="1" latinLnBrk="0" hangingPunct="1">
        <a:lnSpc>
          <a:spcPct val="90000"/>
        </a:lnSpc>
        <a:spcBef>
          <a:spcPts val="1000"/>
        </a:spcBef>
        <a:buFont typeface="Arial" panose="020B0604020202020204" pitchFamily="34" charset="0"/>
        <a:buNone/>
        <a:defRPr sz="2200" kern="1200">
          <a:solidFill>
            <a:schemeClr val="bg2"/>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alpha val="50000"/>
          </a:srgb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69144641"/>
      </p:ext>
    </p:extLst>
  </p:cSld>
  <p:clrMap bg1="lt1" tx1="dk1" bg2="lt2" tx2="dk2" accent1="accent1" accent2="accent2" accent3="accent3" accent4="accent4" accent5="accent5" accent6="accent6" hlink="hlink" folHlink="folHlink"/>
  <p:sldLayoutIdLst>
    <p:sldLayoutId id="2147483649" r:id="rId1"/>
    <p:sldLayoutId id="2147483689" r:id="rId2"/>
    <p:sldLayoutId id="2147483687" r:id="rId3"/>
    <p:sldLayoutId id="2147483690" r:id="rId4"/>
    <p:sldLayoutId id="2147483688" r:id="rId5"/>
  </p:sldLayoutIdLst>
  <p:txStyles>
    <p:titleStyle>
      <a:lvl1pPr algn="l" defTabSz="914377"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90EA3-B5A9-B1E8-C2DF-9EE276BBF240}"/>
              </a:ext>
            </a:extLst>
          </p:cNvPr>
          <p:cNvSpPr>
            <a:spLocks noGrp="1"/>
          </p:cNvSpPr>
          <p:nvPr>
            <p:ph type="ctrTitle"/>
          </p:nvPr>
        </p:nvSpPr>
        <p:spPr>
          <a:xfrm>
            <a:off x="374726" y="2184268"/>
            <a:ext cx="6619461" cy="1334065"/>
          </a:xfrm>
        </p:spPr>
        <p:txBody>
          <a:bodyPr>
            <a:normAutofit/>
          </a:bodyPr>
          <a:lstStyle/>
          <a:p>
            <a:r>
              <a:rPr lang="en-US" sz="2400" dirty="0"/>
              <a:t>WP3 - Material de formação para professores</a:t>
            </a: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077FB08D-68F0-ED39-45CA-2644332A0072}"/>
              </a:ext>
            </a:extLst>
          </p:cNvPr>
          <p:cNvSpPr>
            <a:spLocks noGrp="1"/>
          </p:cNvSpPr>
          <p:nvPr>
            <p:ph type="subTitle" idx="1"/>
          </p:nvPr>
        </p:nvSpPr>
        <p:spPr>
          <a:xfrm>
            <a:off x="374726" y="3429000"/>
            <a:ext cx="7391858" cy="1292830"/>
          </a:xfrm>
        </p:spPr>
        <p:txBody>
          <a:bodyPr>
            <a:normAutofit/>
          </a:bodyPr>
          <a:lstStyle/>
          <a:p>
            <a:r>
              <a:rPr lang="en-US" sz="2800" dirty="0" err="1"/>
              <a:t>Módulo</a:t>
            </a:r>
            <a:r>
              <a:rPr lang="en-US" sz="2800" dirty="0"/>
              <a:t> 8</a:t>
            </a:r>
          </a:p>
          <a:p>
            <a:r>
              <a:rPr lang="en-US" sz="2800" dirty="0"/>
              <a:t>Bem-estar digital na sala de aula</a:t>
            </a:r>
            <a:endParaRPr lang="en-CY" sz="2800" dirty="0"/>
          </a:p>
        </p:txBody>
      </p:sp>
    </p:spTree>
    <p:extLst>
      <p:ext uri="{BB962C8B-B14F-4D97-AF65-F5344CB8AC3E}">
        <p14:creationId xmlns:p14="http://schemas.microsoft.com/office/powerpoint/2010/main" val="1203435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7E0FC-404C-F36F-F469-20FEB8A15643}"/>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7E6C2D7B-FD17-471D-B092-085122B23135}"/>
              </a:ext>
            </a:extLst>
          </p:cNvPr>
          <p:cNvSpPr>
            <a:spLocks noGrp="1"/>
          </p:cNvSpPr>
          <p:nvPr>
            <p:ph type="title"/>
          </p:nvPr>
        </p:nvSpPr>
        <p:spPr/>
        <p:txBody>
          <a:bodyPr lIns="91440"/>
          <a:lstStyle/>
          <a:p>
            <a:r>
              <a:rPr lang="en-US" sz="2400" i="1" dirty="0"/>
              <a:t>Módulo 8 (Professores): Bem-estar digital na sala de aula</a:t>
            </a:r>
            <a:endParaRPr lang="el-GR" sz="2400" dirty="0"/>
          </a:p>
        </p:txBody>
      </p:sp>
      <p:sp>
        <p:nvSpPr>
          <p:cNvPr id="6" name="Text Placeholder 5">
            <a:extLst>
              <a:ext uri="{FF2B5EF4-FFF2-40B4-BE49-F238E27FC236}">
                <a16:creationId xmlns:a16="http://schemas.microsoft.com/office/drawing/2014/main" id="{FE1087EE-7C99-3EEC-5FDE-D4949F1FBB5C}"/>
              </a:ext>
            </a:extLst>
          </p:cNvPr>
          <p:cNvSpPr>
            <a:spLocks noGrp="1"/>
          </p:cNvSpPr>
          <p:nvPr>
            <p:ph type="body" sz="quarter" idx="10"/>
          </p:nvPr>
        </p:nvSpPr>
        <p:spPr/>
        <p:txBody>
          <a:bodyPr/>
          <a:lstStyle/>
          <a:p>
            <a:endParaRPr lang="en-US" b="1" i="1" dirty="0">
              <a:solidFill>
                <a:schemeClr val="accent6">
                  <a:lumMod val="75000"/>
                </a:schemeClr>
              </a:solidFill>
            </a:endParaRPr>
          </a:p>
          <a:p>
            <a:endParaRPr lang="en-US" b="1" i="1" dirty="0">
              <a:solidFill>
                <a:schemeClr val="accent6">
                  <a:lumMod val="75000"/>
                </a:schemeClr>
              </a:solidFill>
            </a:endParaRPr>
          </a:p>
          <a:p>
            <a:r>
              <a:rPr lang="en-US" b="1" i="1" dirty="0">
                <a:solidFill>
                  <a:schemeClr val="accent1">
                    <a:lumMod val="75000"/>
                  </a:schemeClr>
                </a:solidFill>
              </a:rPr>
              <a:t>Tema 2: O poder </a:t>
            </a:r>
            <a:r>
              <a:rPr lang="en-US" b="1" dirty="0">
                <a:solidFill>
                  <a:schemeClr val="accent1">
                    <a:lumMod val="75000"/>
                  </a:schemeClr>
                </a:solidFill>
              </a:rPr>
              <a:t>da empatia</a:t>
            </a:r>
            <a:endParaRPr lang="en-GB" b="1" dirty="0">
              <a:solidFill>
                <a:schemeClr val="accent1">
                  <a:lumMod val="75000"/>
                </a:schemeClr>
              </a:solidFill>
            </a:endParaRPr>
          </a:p>
          <a:p>
            <a:endParaRPr lang="en-GB" b="1" i="1" dirty="0">
              <a:solidFill>
                <a:schemeClr val="accent6">
                  <a:lumMod val="75000"/>
                </a:schemeClr>
              </a:solidFill>
            </a:endParaRPr>
          </a:p>
          <a:p>
            <a:endParaRPr lang="en-GB" b="1" i="1" dirty="0">
              <a:solidFill>
                <a:schemeClr val="accent6">
                  <a:lumMod val="75000"/>
                </a:schemeClr>
              </a:solidFill>
            </a:endParaRPr>
          </a:p>
        </p:txBody>
      </p:sp>
      <p:pic>
        <p:nvPicPr>
          <p:cNvPr id="2" name="Content Placeholder 1">
            <a:extLst>
              <a:ext uri="{FF2B5EF4-FFF2-40B4-BE49-F238E27FC236}">
                <a16:creationId xmlns:a16="http://schemas.microsoft.com/office/drawing/2014/main" id="{997FD380-8B63-7793-BE47-DB7AEBA79549}"/>
              </a:ext>
            </a:extLst>
          </p:cNvPr>
          <p:cNvPicPr>
            <a:picLocks noGrp="1" noChangeAspect="1"/>
          </p:cNvPicPr>
          <p:nvPr>
            <p:ph sz="quarter" idx="12"/>
          </p:nvPr>
        </p:nvPicPr>
        <p:blipFill>
          <a:blip r:embed="rId3"/>
          <a:stretch>
            <a:fillRect/>
          </a:stretch>
        </p:blipFill>
        <p:spPr>
          <a:xfrm>
            <a:off x="9902028" y="5781481"/>
            <a:ext cx="2016346" cy="925815"/>
          </a:xfrm>
          <a:prstGeom prst="rect">
            <a:avLst/>
          </a:prstGeom>
        </p:spPr>
      </p:pic>
      <p:sp>
        <p:nvSpPr>
          <p:cNvPr id="4" name="TextBox 3">
            <a:extLst>
              <a:ext uri="{FF2B5EF4-FFF2-40B4-BE49-F238E27FC236}">
                <a16:creationId xmlns:a16="http://schemas.microsoft.com/office/drawing/2014/main" id="{31B4B55E-5F5B-9623-EA92-23B430E403BA}"/>
              </a:ext>
            </a:extLst>
          </p:cNvPr>
          <p:cNvSpPr txBox="1"/>
          <p:nvPr/>
        </p:nvSpPr>
        <p:spPr>
          <a:xfrm>
            <a:off x="97970" y="1558636"/>
            <a:ext cx="11581412" cy="3055324"/>
          </a:xfrm>
          <a:prstGeom prst="rect">
            <a:avLst/>
          </a:prstGeom>
          <a:noFill/>
        </p:spPr>
        <p:txBody>
          <a:bodyPr wrap="square">
            <a:spAutoFit/>
          </a:bodyPr>
          <a:lstStyle/>
          <a:p>
            <a:pPr lvl="0"/>
            <a:r>
              <a:rPr lang="en-GB" sz="2400" b="1" dirty="0"/>
              <a:t>Por que razão a empatia é um superpoder</a:t>
            </a:r>
          </a:p>
          <a:p>
            <a:pPr lvl="0" algn="ctr"/>
            <a:endParaRPr lang="en-GB" sz="2400" dirty="0"/>
          </a:p>
          <a:p>
            <a:pPr lvl="0" algn="ctr"/>
            <a:r>
              <a:rPr lang="en-GB" sz="2400" dirty="0"/>
              <a:t>O efeito cascata da bondade</a:t>
            </a:r>
          </a:p>
          <a:p>
            <a:pPr lvl="1" algn="ctr"/>
            <a:endParaRPr lang="en-GB" sz="2400" dirty="0"/>
          </a:p>
          <a:p>
            <a:pPr lvl="1" algn="ctr"/>
            <a:r>
              <a:rPr lang="en-GB" sz="2400" dirty="0"/>
              <a:t>Um comentário gentil pode impedir uma briga. </a:t>
            </a:r>
          </a:p>
          <a:p>
            <a:pPr lvl="1" algn="ctr"/>
            <a:endParaRPr lang="en-GB" sz="2400" dirty="0"/>
          </a:p>
          <a:p>
            <a:pPr lvl="1" algn="ctr"/>
            <a:r>
              <a:rPr lang="en-GB" sz="2400" dirty="0"/>
              <a:t>A empatia ajuda-nos </a:t>
            </a:r>
            <a:r>
              <a:rPr lang="en-GB" sz="2400" b="1" dirty="0"/>
              <a:t>a fazer uma pausa </a:t>
            </a:r>
            <a:r>
              <a:rPr lang="en-GB" sz="2400" dirty="0"/>
              <a:t>antes de publicar.</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581812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55C83-5165-A7AF-BCCD-350751E1214B}"/>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44FFBF75-6964-6899-BE80-57268AE7F175}"/>
              </a:ext>
            </a:extLst>
          </p:cNvPr>
          <p:cNvSpPr>
            <a:spLocks noGrp="1"/>
          </p:cNvSpPr>
          <p:nvPr>
            <p:ph type="title"/>
          </p:nvPr>
        </p:nvSpPr>
        <p:spPr/>
        <p:txBody>
          <a:bodyPr lIns="91440"/>
          <a:lstStyle/>
          <a:p>
            <a:r>
              <a:rPr lang="en-US" sz="2400" i="1" dirty="0"/>
              <a:t>Módulo 8 (Professores): Bem-estar digital na sala de aula</a:t>
            </a:r>
            <a:endParaRPr lang="el-GR" sz="2400" dirty="0"/>
          </a:p>
        </p:txBody>
      </p:sp>
      <p:sp>
        <p:nvSpPr>
          <p:cNvPr id="6" name="Text Placeholder 5">
            <a:extLst>
              <a:ext uri="{FF2B5EF4-FFF2-40B4-BE49-F238E27FC236}">
                <a16:creationId xmlns:a16="http://schemas.microsoft.com/office/drawing/2014/main" id="{E38A221E-1F19-055B-E1BD-69531DBE3C20}"/>
              </a:ext>
            </a:extLst>
          </p:cNvPr>
          <p:cNvSpPr>
            <a:spLocks noGrp="1"/>
          </p:cNvSpPr>
          <p:nvPr>
            <p:ph type="body" sz="quarter" idx="10"/>
          </p:nvPr>
        </p:nvSpPr>
        <p:spPr/>
        <p:txBody>
          <a:bodyPr/>
          <a:lstStyle/>
          <a:p>
            <a:endParaRPr lang="en-US" b="1" i="1" dirty="0">
              <a:solidFill>
                <a:schemeClr val="accent6">
                  <a:lumMod val="75000"/>
                </a:schemeClr>
              </a:solidFill>
            </a:endParaRPr>
          </a:p>
          <a:p>
            <a:endParaRPr lang="en-US" b="1" i="1" dirty="0">
              <a:solidFill>
                <a:schemeClr val="accent6">
                  <a:lumMod val="75000"/>
                </a:schemeClr>
              </a:solidFill>
            </a:endParaRPr>
          </a:p>
          <a:p>
            <a:r>
              <a:rPr lang="en-US" b="1" i="1" dirty="0">
                <a:solidFill>
                  <a:schemeClr val="accent1">
                    <a:lumMod val="75000"/>
                  </a:schemeClr>
                </a:solidFill>
              </a:rPr>
              <a:t>Tópico 2: O poder da empatia</a:t>
            </a:r>
            <a:endParaRPr lang="en-GB" b="1" i="1" dirty="0">
              <a:solidFill>
                <a:schemeClr val="accent1">
                  <a:lumMod val="75000"/>
                </a:schemeClr>
              </a:solidFill>
            </a:endParaRPr>
          </a:p>
          <a:p>
            <a:endParaRPr lang="en-GB" b="1" i="1" dirty="0">
              <a:solidFill>
                <a:schemeClr val="accent6">
                  <a:lumMod val="75000"/>
                </a:schemeClr>
              </a:solidFill>
            </a:endParaRPr>
          </a:p>
          <a:p>
            <a:endParaRPr lang="en-GB" b="1" i="1" dirty="0">
              <a:solidFill>
                <a:schemeClr val="accent6">
                  <a:lumMod val="75000"/>
                </a:schemeClr>
              </a:solidFill>
            </a:endParaRPr>
          </a:p>
        </p:txBody>
      </p:sp>
      <p:pic>
        <p:nvPicPr>
          <p:cNvPr id="2" name="Content Placeholder 1">
            <a:extLst>
              <a:ext uri="{FF2B5EF4-FFF2-40B4-BE49-F238E27FC236}">
                <a16:creationId xmlns:a16="http://schemas.microsoft.com/office/drawing/2014/main" id="{399B014B-249E-A20A-52CD-B79D68A15D57}"/>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a:extLst>
              <a:ext uri="{FF2B5EF4-FFF2-40B4-BE49-F238E27FC236}">
                <a16:creationId xmlns:a16="http://schemas.microsoft.com/office/drawing/2014/main" id="{CDF68C0B-EEA0-D975-3C9D-109596C4B01F}"/>
              </a:ext>
            </a:extLst>
          </p:cNvPr>
          <p:cNvSpPr txBox="1"/>
          <p:nvPr/>
        </p:nvSpPr>
        <p:spPr>
          <a:xfrm>
            <a:off x="149679" y="1405534"/>
            <a:ext cx="8879030" cy="4431983"/>
          </a:xfrm>
          <a:prstGeom prst="rect">
            <a:avLst/>
          </a:prstGeom>
          <a:noFill/>
        </p:spPr>
        <p:txBody>
          <a:bodyPr wrap="square">
            <a:spAutoFit/>
          </a:bodyPr>
          <a:lstStyle/>
          <a:p>
            <a:pPr lvl="0"/>
            <a:r>
              <a:rPr lang="en-GB" sz="2400" b="1" dirty="0"/>
              <a:t>Você é quem intervém</a:t>
            </a:r>
          </a:p>
          <a:p>
            <a:pPr lvl="0" algn="ctr"/>
            <a:endParaRPr lang="en-GB" sz="2400" b="1" dirty="0"/>
          </a:p>
          <a:p>
            <a:pPr lvl="0" algn="ctr"/>
            <a:r>
              <a:rPr lang="en-GB" sz="2400" dirty="0"/>
              <a:t>Não fique só a assistir, ajude!</a:t>
            </a:r>
          </a:p>
          <a:p>
            <a:pPr lvl="0" algn="ctr"/>
            <a:endParaRPr lang="en-GB" sz="2400" dirty="0"/>
          </a:p>
          <a:p>
            <a:pPr lvl="0" algn="ctr"/>
            <a:endParaRPr lang="en-GB" sz="2400" dirty="0"/>
          </a:p>
          <a:p>
            <a:pPr lvl="0" algn="ctr"/>
            <a:r>
              <a:rPr lang="en-GB" sz="2400" dirty="0"/>
              <a:t>Apoie a pessoa que está a ser alvo de bullying. </a:t>
            </a:r>
          </a:p>
          <a:p>
            <a:pPr lvl="0" algn="ctr"/>
            <a:endParaRPr lang="en-GB" sz="2400" dirty="0"/>
          </a:p>
          <a:p>
            <a:pPr lvl="0" algn="ctr"/>
            <a:r>
              <a:rPr lang="en-GB" sz="2400" dirty="0"/>
              <a:t>Fale com um adulto de confiança. </a:t>
            </a:r>
          </a:p>
          <a:p>
            <a:pPr lvl="0" algn="ctr"/>
            <a:endParaRPr lang="en-GB" sz="2400" dirty="0"/>
          </a:p>
          <a:p>
            <a:pPr lvl="0" algn="ctr"/>
            <a:r>
              <a:rPr lang="en-GB" sz="2400" dirty="0"/>
              <a:t>Não «gostes» nem «partilhes» publicações maldosas.</a:t>
            </a:r>
          </a:p>
          <a:p>
            <a:pPr marR="0" lvl="0" algn="ctr"/>
            <a:endParaRPr lang="en-GB" sz="2400" b="1" dirty="0">
              <a:solidFill>
                <a:srgbClr val="080301"/>
              </a:solidFill>
              <a:effectLst/>
              <a:latin typeface="Calibri" panose="020F0502020204030204" pitchFamily="34" charset="0"/>
              <a:ea typeface="Times New Roman" panose="02020603050405020304" pitchFamily="18" charset="0"/>
            </a:endParaRPr>
          </a:p>
          <a:p>
            <a:pPr marR="0" lvl="0"/>
            <a:endParaRPr lang="en-GB" b="1" dirty="0">
              <a:solidFill>
                <a:srgbClr val="080301"/>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51555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1AB3E7-6D4A-4BDB-D66B-208ED41174C0}"/>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29E03AFC-C4D4-DDE8-585E-D5367F04826B}"/>
              </a:ext>
            </a:extLst>
          </p:cNvPr>
          <p:cNvSpPr>
            <a:spLocks noGrp="1"/>
          </p:cNvSpPr>
          <p:nvPr>
            <p:ph type="title"/>
          </p:nvPr>
        </p:nvSpPr>
        <p:spPr/>
        <p:txBody>
          <a:bodyPr lIns="91440"/>
          <a:lstStyle/>
          <a:p>
            <a:r>
              <a:rPr lang="en-US" sz="2400" i="1" dirty="0"/>
              <a:t>Módulo 8 (Professores): Bem-estar digital na sala de aula</a:t>
            </a:r>
            <a:endParaRPr lang="el-GR" sz="2400" dirty="0"/>
          </a:p>
        </p:txBody>
      </p:sp>
      <p:sp>
        <p:nvSpPr>
          <p:cNvPr id="6" name="Text Placeholder 5">
            <a:extLst>
              <a:ext uri="{FF2B5EF4-FFF2-40B4-BE49-F238E27FC236}">
                <a16:creationId xmlns:a16="http://schemas.microsoft.com/office/drawing/2014/main" id="{7302E0DD-D589-4B42-C271-5C5C4DE91F23}"/>
              </a:ext>
            </a:extLst>
          </p:cNvPr>
          <p:cNvSpPr>
            <a:spLocks noGrp="1"/>
          </p:cNvSpPr>
          <p:nvPr>
            <p:ph type="body" sz="quarter" idx="10"/>
          </p:nvPr>
        </p:nvSpPr>
        <p:spPr/>
        <p:txBody>
          <a:bodyPr/>
          <a:lstStyle/>
          <a:p>
            <a:endParaRPr lang="en-US" b="1" dirty="0">
              <a:solidFill>
                <a:schemeClr val="accent6">
                  <a:lumMod val="75000"/>
                </a:schemeClr>
              </a:solidFill>
            </a:endParaRPr>
          </a:p>
          <a:p>
            <a:endParaRPr lang="en-US" b="1" i="1" dirty="0">
              <a:solidFill>
                <a:schemeClr val="accent6">
                  <a:lumMod val="75000"/>
                </a:schemeClr>
              </a:solidFill>
            </a:endParaRPr>
          </a:p>
          <a:p>
            <a:r>
              <a:rPr lang="en-US" b="1" i="1" dirty="0">
                <a:solidFill>
                  <a:schemeClr val="accent1">
                    <a:lumMod val="75000"/>
                  </a:schemeClr>
                </a:solidFill>
              </a:rPr>
              <a:t>Tema 2: O poder da empatia</a:t>
            </a:r>
            <a:endParaRPr lang="en-GB" b="1" i="1" dirty="0">
              <a:solidFill>
                <a:schemeClr val="accent1">
                  <a:lumMod val="75000"/>
                </a:schemeClr>
              </a:solidFill>
            </a:endParaRPr>
          </a:p>
          <a:p>
            <a:endParaRPr lang="en-GB"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0BB23AC0-C746-6AC0-9563-0E440486C54B}"/>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95D32110-F553-2263-18C7-E3D2B3831B29}"/>
              </a:ext>
            </a:extLst>
          </p:cNvPr>
          <p:cNvSpPr txBox="1"/>
          <p:nvPr/>
        </p:nvSpPr>
        <p:spPr>
          <a:xfrm>
            <a:off x="97970" y="1563010"/>
            <a:ext cx="10957957" cy="4163319"/>
          </a:xfrm>
          <a:prstGeom prst="rect">
            <a:avLst/>
          </a:prstGeom>
          <a:noFill/>
        </p:spPr>
        <p:txBody>
          <a:bodyPr wrap="square">
            <a:spAutoFit/>
          </a:bodyPr>
          <a:lstStyle/>
          <a:p>
            <a:pPr algn="ctr"/>
            <a:r>
              <a:rPr lang="en-GB" sz="2400" b="1" dirty="0">
                <a:solidFill>
                  <a:schemeClr val="accent4">
                    <a:lumMod val="75000"/>
                  </a:schemeClr>
                </a:solidFill>
              </a:rPr>
              <a:t>Atividade: «Verificação de memes» (Interativa)</a:t>
            </a:r>
          </a:p>
          <a:p>
            <a:pPr algn="ctr"/>
            <a:endParaRPr lang="en-GB" sz="2400" b="1" dirty="0"/>
          </a:p>
          <a:p>
            <a:pPr algn="ctr"/>
            <a:r>
              <a:rPr lang="en-GB" sz="2400" b="1" dirty="0"/>
              <a:t>Tarefa: </a:t>
            </a:r>
            <a:r>
              <a:rPr lang="en-GB" sz="2400" dirty="0"/>
              <a:t>É engraçado ou é maldoso?</a:t>
            </a:r>
          </a:p>
          <a:p>
            <a:pPr lvl="1" algn="ctr"/>
            <a:endParaRPr lang="en-GB" sz="2400" b="1" dirty="0"/>
          </a:p>
          <a:p>
            <a:pPr lvl="1" algn="ctr"/>
            <a:r>
              <a:rPr lang="en-GB" sz="2400" b="1" dirty="0"/>
              <a:t>Interação:</a:t>
            </a:r>
            <a:r>
              <a:rPr lang="en-GB" sz="2400" dirty="0"/>
              <a:t> </a:t>
            </a:r>
          </a:p>
          <a:p>
            <a:pPr lvl="1" algn="ctr"/>
            <a:r>
              <a:rPr lang="en-GB" sz="2400" dirty="0"/>
              <a:t>Uma simulação de um meme «ridículo» tem como alvo uma pessoa que conheces. </a:t>
            </a:r>
          </a:p>
          <a:p>
            <a:pPr lvl="1" algn="ctr"/>
            <a:endParaRPr lang="en-GB" sz="2400" dirty="0"/>
          </a:p>
          <a:p>
            <a:pPr lvl="1" algn="ctr"/>
            <a:r>
              <a:rPr lang="en-GB" sz="2400" i="1" dirty="0"/>
              <a:t>«Como se sentiria a pessoa na imagem?»</a:t>
            </a:r>
            <a:endParaRPr lang="en-GB" sz="2400"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577816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E1495-67B9-C709-94D4-242CC3D0B745}"/>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B2E85BE8-985A-E07B-FC1E-07922188C33D}"/>
              </a:ext>
            </a:extLst>
          </p:cNvPr>
          <p:cNvSpPr>
            <a:spLocks noGrp="1"/>
          </p:cNvSpPr>
          <p:nvPr>
            <p:ph type="title"/>
          </p:nvPr>
        </p:nvSpPr>
        <p:spPr/>
        <p:txBody>
          <a:bodyPr lIns="91440"/>
          <a:lstStyle/>
          <a:p>
            <a:r>
              <a:rPr lang="en-US" sz="2400" i="1" dirty="0"/>
              <a:t>Módulo 8 (Professores): Bem-estar digital na sala de aula</a:t>
            </a:r>
            <a:endParaRPr lang="el-GR" sz="2400" dirty="0"/>
          </a:p>
        </p:txBody>
      </p:sp>
      <p:sp>
        <p:nvSpPr>
          <p:cNvPr id="6" name="Text Placeholder 5">
            <a:extLst>
              <a:ext uri="{FF2B5EF4-FFF2-40B4-BE49-F238E27FC236}">
                <a16:creationId xmlns:a16="http://schemas.microsoft.com/office/drawing/2014/main" id="{9B072C13-2600-5194-105E-55DDBEF549EF}"/>
              </a:ext>
            </a:extLst>
          </p:cNvPr>
          <p:cNvSpPr>
            <a:spLocks noGrp="1"/>
          </p:cNvSpPr>
          <p:nvPr>
            <p:ph type="body" sz="quarter" idx="10"/>
          </p:nvPr>
        </p:nvSpPr>
        <p:spPr/>
        <p:txBody>
          <a:bodyPr/>
          <a:lstStyle/>
          <a:p>
            <a:endParaRPr lang="en-US" b="1" dirty="0">
              <a:solidFill>
                <a:schemeClr val="accent6">
                  <a:lumMod val="75000"/>
                </a:schemeClr>
              </a:solidFill>
            </a:endParaRPr>
          </a:p>
          <a:p>
            <a:endParaRPr lang="en-US" b="1" i="1" dirty="0">
              <a:solidFill>
                <a:schemeClr val="accent6">
                  <a:lumMod val="75000"/>
                </a:schemeClr>
              </a:solidFill>
            </a:endParaRPr>
          </a:p>
          <a:p>
            <a:r>
              <a:rPr lang="en-US" b="1" dirty="0">
                <a:solidFill>
                  <a:schemeClr val="accent1">
                    <a:lumMod val="75000"/>
                  </a:schemeClr>
                </a:solidFill>
              </a:rPr>
              <a:t>Tema 2: O poder da empatia</a:t>
            </a:r>
            <a:endParaRPr lang="en-GB" b="1" dirty="0">
              <a:solidFill>
                <a:schemeClr val="accent6">
                  <a:lumMod val="75000"/>
                </a:schemeClr>
              </a:solidFill>
            </a:endParaRPr>
          </a:p>
          <a:p>
            <a:endParaRPr lang="en-GB"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8E006259-677A-F5E9-2917-2FBB9520F0F5}"/>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354C4389-E601-0AA5-3B48-DBA58AE10C9C}"/>
              </a:ext>
            </a:extLst>
          </p:cNvPr>
          <p:cNvSpPr txBox="1"/>
          <p:nvPr/>
        </p:nvSpPr>
        <p:spPr>
          <a:xfrm>
            <a:off x="97970" y="1563010"/>
            <a:ext cx="10957957" cy="5271315"/>
          </a:xfrm>
          <a:prstGeom prst="rect">
            <a:avLst/>
          </a:prstGeom>
          <a:noFill/>
        </p:spPr>
        <p:txBody>
          <a:bodyPr wrap="square">
            <a:spAutoFit/>
          </a:bodyPr>
          <a:lstStyle/>
          <a:p>
            <a:pPr algn="ctr"/>
            <a:r>
              <a:rPr lang="en-GB" sz="2400" b="1" dirty="0">
                <a:solidFill>
                  <a:schemeClr val="accent4">
                    <a:lumMod val="75000"/>
                  </a:schemeClr>
                </a:solidFill>
              </a:rPr>
              <a:t>Atividade: «A Resposta Gentil» (Grupo)</a:t>
            </a:r>
            <a:endParaRPr lang="en-GB" sz="2400" dirty="0">
              <a:solidFill>
                <a:schemeClr val="accent4">
                  <a:lumMod val="75000"/>
                </a:schemeClr>
              </a:solidFill>
            </a:endParaRPr>
          </a:p>
          <a:p>
            <a:pPr lvl="1" algn="ctr"/>
            <a:endParaRPr lang="en-GB" sz="2400" b="1" dirty="0"/>
          </a:p>
          <a:p>
            <a:pPr lvl="1" algn="ctr"/>
            <a:r>
              <a:rPr lang="en-GB" sz="2400" b="1" dirty="0"/>
              <a:t>Tarefa: </a:t>
            </a:r>
            <a:r>
              <a:rPr lang="en-GB" sz="2400" dirty="0"/>
              <a:t>Seja um Engenheiro da Bondade</a:t>
            </a:r>
          </a:p>
          <a:p>
            <a:pPr lvl="1" algn="ctr"/>
            <a:endParaRPr lang="en-GB" sz="2400" b="1" dirty="0"/>
          </a:p>
          <a:p>
            <a:pPr lvl="1" algn="ctr"/>
            <a:r>
              <a:rPr lang="en-GB" sz="2400" b="1" dirty="0"/>
              <a:t>Interação:</a:t>
            </a:r>
            <a:r>
              <a:rPr lang="en-GB" sz="2400" dirty="0"/>
              <a:t> </a:t>
            </a:r>
          </a:p>
          <a:p>
            <a:pPr lvl="1" algn="ctr"/>
            <a:r>
              <a:rPr lang="en-GB" sz="2400" dirty="0"/>
              <a:t>Em pares, é-vos dada uma «Publicação Ofensiva». </a:t>
            </a:r>
          </a:p>
          <a:p>
            <a:pPr lvl="1" algn="ctr"/>
            <a:r>
              <a:rPr lang="en-GB" sz="2400" dirty="0"/>
              <a:t>Devem escrever a mensagem privada mais solidária </a:t>
            </a:r>
          </a:p>
          <a:p>
            <a:pPr lvl="1" algn="ctr"/>
            <a:r>
              <a:rPr lang="en-GB" sz="2400" dirty="0"/>
              <a:t>que conseguirem pensar para a vítima.</a:t>
            </a:r>
          </a:p>
          <a:p>
            <a:pPr algn="ctr"/>
            <a:endParaRPr lang="en-GB" sz="2400" b="1" dirty="0">
              <a:solidFill>
                <a:schemeClr val="accent4">
                  <a:lumMod val="75000"/>
                </a:schemeClr>
              </a:solidFill>
            </a:endParaRPr>
          </a:p>
          <a:p>
            <a:pPr algn="ctr"/>
            <a:endParaRPr lang="en-GB" sz="2400" dirty="0"/>
          </a:p>
          <a:p>
            <a:pPr algn="ctr"/>
            <a:endParaRPr lang="en-GB" sz="2400"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346076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9E000-07C4-0970-E278-5CB759991E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B9E0A8-86C7-0BAD-983C-8CF98D4B45D8}"/>
              </a:ext>
            </a:extLst>
          </p:cNvPr>
          <p:cNvSpPr>
            <a:spLocks noGrp="1"/>
          </p:cNvSpPr>
          <p:nvPr>
            <p:ph type="ctrTitle"/>
          </p:nvPr>
        </p:nvSpPr>
        <p:spPr/>
        <p:txBody>
          <a:bodyPr>
            <a:normAutofit fontScale="90000"/>
          </a:bodyPr>
          <a:lstStyle/>
          <a:p>
            <a:r>
              <a:rPr lang="en-US" sz="2400" b="0" i="1" dirty="0"/>
              <a:t>Módulo 8 (Professores): </a:t>
            </a:r>
            <a:br>
              <a:rPr lang="en-US" sz="2400" b="0" i="1" dirty="0"/>
            </a:br>
            <a:r>
              <a:rPr lang="en-US" sz="2400" b="0" i="1" dirty="0"/>
              <a:t>Bem-estar digital na sala de aula </a:t>
            </a:r>
            <a:br>
              <a:rPr lang="en-US" sz="2400" b="0" i="1" dirty="0"/>
            </a:b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E1C0FBEE-9145-2830-DADD-42BC86B066FE}"/>
              </a:ext>
            </a:extLst>
          </p:cNvPr>
          <p:cNvSpPr>
            <a:spLocks noGrp="1"/>
          </p:cNvSpPr>
          <p:nvPr>
            <p:ph type="subTitle" idx="1"/>
          </p:nvPr>
        </p:nvSpPr>
        <p:spPr>
          <a:xfrm>
            <a:off x="374726" y="3662221"/>
            <a:ext cx="7391858" cy="1292830"/>
          </a:xfrm>
        </p:spPr>
        <p:txBody>
          <a:bodyPr>
            <a:normAutofit/>
          </a:bodyPr>
          <a:lstStyle/>
          <a:p>
            <a:endParaRPr lang="en-US" sz="2800" b="1" dirty="0">
              <a:solidFill>
                <a:schemeClr val="accent6">
                  <a:lumMod val="75000"/>
                </a:schemeClr>
              </a:solidFill>
            </a:endParaRPr>
          </a:p>
          <a:p>
            <a:r>
              <a:rPr lang="en-US" sz="2400" b="1" dirty="0">
                <a:solidFill>
                  <a:schemeClr val="accent1">
                    <a:lumMod val="75000"/>
                  </a:schemeClr>
                </a:solidFill>
              </a:rPr>
              <a:t>Tópico 3: Regulação emocional</a:t>
            </a:r>
          </a:p>
          <a:p>
            <a:endParaRPr lang="en-CY" sz="2800" dirty="0"/>
          </a:p>
        </p:txBody>
      </p:sp>
    </p:spTree>
    <p:extLst>
      <p:ext uri="{BB962C8B-B14F-4D97-AF65-F5344CB8AC3E}">
        <p14:creationId xmlns:p14="http://schemas.microsoft.com/office/powerpoint/2010/main" val="8294925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5CDC1E-AE59-7D12-6DFC-40F74B42E0AF}"/>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0C756E9C-3630-07EA-97B3-3F0A0DA41D08}"/>
              </a:ext>
            </a:extLst>
          </p:cNvPr>
          <p:cNvSpPr>
            <a:spLocks noGrp="1"/>
          </p:cNvSpPr>
          <p:nvPr>
            <p:ph type="title"/>
          </p:nvPr>
        </p:nvSpPr>
        <p:spPr/>
        <p:txBody>
          <a:bodyPr lIns="91440"/>
          <a:lstStyle/>
          <a:p>
            <a:r>
              <a:rPr lang="en-US" sz="2400" i="1" dirty="0"/>
              <a:t>Módulo 8 (Professores): Bem-estar digital na sala de aula</a:t>
            </a:r>
            <a:endParaRPr lang="el-GR" sz="2400" dirty="0"/>
          </a:p>
        </p:txBody>
      </p:sp>
      <p:sp>
        <p:nvSpPr>
          <p:cNvPr id="6" name="Text Placeholder 5">
            <a:extLst>
              <a:ext uri="{FF2B5EF4-FFF2-40B4-BE49-F238E27FC236}">
                <a16:creationId xmlns:a16="http://schemas.microsoft.com/office/drawing/2014/main" id="{4D6933A7-7FD5-EADA-EF8C-2835BD7FF988}"/>
              </a:ext>
            </a:extLst>
          </p:cNvPr>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chemeClr val="accent1">
                    <a:lumMod val="75000"/>
                  </a:schemeClr>
                </a:solidFill>
              </a:rPr>
              <a:t>Tópico 3: Regulação emocional</a:t>
            </a:r>
          </a:p>
          <a:p>
            <a:endParaRPr lang="en-US" b="1" i="1" dirty="0">
              <a:solidFill>
                <a:schemeClr val="accent6">
                  <a:lumMod val="75000"/>
                </a:schemeClr>
              </a:solidFill>
            </a:endParaRPr>
          </a:p>
        </p:txBody>
      </p:sp>
      <p:pic>
        <p:nvPicPr>
          <p:cNvPr id="2" name="Content Placeholder 1">
            <a:extLst>
              <a:ext uri="{FF2B5EF4-FFF2-40B4-BE49-F238E27FC236}">
                <a16:creationId xmlns:a16="http://schemas.microsoft.com/office/drawing/2014/main" id="{A1005BE0-AD0D-F3E3-14CA-AFD352669A26}"/>
              </a:ext>
            </a:extLst>
          </p:cNvPr>
          <p:cNvPicPr>
            <a:picLocks noGrp="1" noChangeAspect="1"/>
          </p:cNvPicPr>
          <p:nvPr>
            <p:ph sz="quarter" idx="12"/>
          </p:nvPr>
        </p:nvPicPr>
        <p:blipFill>
          <a:blip r:embed="rId3"/>
          <a:stretch>
            <a:fillRect/>
          </a:stretch>
        </p:blipFill>
        <p:spPr>
          <a:xfrm>
            <a:off x="10098709" y="5741145"/>
            <a:ext cx="1943612" cy="892419"/>
          </a:xfrm>
          <a:prstGeom prst="rect">
            <a:avLst/>
          </a:prstGeom>
        </p:spPr>
      </p:pic>
      <p:sp>
        <p:nvSpPr>
          <p:cNvPr id="4" name="TextBox 3">
            <a:extLst>
              <a:ext uri="{FF2B5EF4-FFF2-40B4-BE49-F238E27FC236}">
                <a16:creationId xmlns:a16="http://schemas.microsoft.com/office/drawing/2014/main" id="{85458BDB-F3F2-29FA-B251-1A7D0772C554}"/>
              </a:ext>
            </a:extLst>
          </p:cNvPr>
          <p:cNvSpPr txBox="1"/>
          <p:nvPr/>
        </p:nvSpPr>
        <p:spPr>
          <a:xfrm>
            <a:off x="102422" y="1405534"/>
            <a:ext cx="10267705" cy="4347985"/>
          </a:xfrm>
          <a:prstGeom prst="rect">
            <a:avLst/>
          </a:prstGeom>
          <a:noFill/>
        </p:spPr>
        <p:txBody>
          <a:bodyPr wrap="square">
            <a:spAutoFit/>
          </a:bodyPr>
          <a:lstStyle/>
          <a:p>
            <a:pPr lvl="0"/>
            <a:r>
              <a:rPr lang="en-GB" sz="2400" b="1" dirty="0"/>
              <a:t>Gerir a sua «bateria digital»</a:t>
            </a:r>
            <a:endParaRPr lang="en-GB" sz="2400" dirty="0"/>
          </a:p>
          <a:p>
            <a:pPr lvl="1" algn="ctr"/>
            <a:endParaRPr lang="en-GB" sz="2400" b="1" dirty="0"/>
          </a:p>
          <a:p>
            <a:pPr lvl="1" algn="ctr"/>
            <a:r>
              <a:rPr lang="en-GB" sz="2400" dirty="0"/>
              <a:t>Quando o ecrã se torna demasiado barulhento</a:t>
            </a:r>
          </a:p>
          <a:p>
            <a:pPr lvl="1" algn="ctr"/>
            <a:endParaRPr lang="en-GB" sz="2400" dirty="0"/>
          </a:p>
          <a:p>
            <a:pPr lvl="1" algn="ctr"/>
            <a:endParaRPr lang="en-GB" sz="2400" dirty="0"/>
          </a:p>
          <a:p>
            <a:pPr lvl="1" algn="ctr"/>
            <a:r>
              <a:rPr lang="en-GB" sz="2400" dirty="0"/>
              <a:t>Comparar-se com os outros ou ver vidas «perfeitas» </a:t>
            </a:r>
          </a:p>
          <a:p>
            <a:pPr lvl="1" algn="ctr"/>
            <a:r>
              <a:rPr lang="en-GB" sz="2400" dirty="0"/>
              <a:t>pode fazer-te sentir ansioso ou com inveja. </a:t>
            </a:r>
          </a:p>
          <a:p>
            <a:pPr lvl="1" algn="ctr"/>
            <a:endParaRPr lang="en-GB" sz="2400" dirty="0"/>
          </a:p>
          <a:p>
            <a:pPr lvl="1" algn="ctr"/>
            <a:r>
              <a:rPr lang="en-GB" sz="2400" dirty="0"/>
              <a:t>É normal sentir-se assim!</a:t>
            </a:r>
          </a:p>
          <a:p>
            <a:pPr lvl="0"/>
            <a:endParaRPr lang="en-GB" sz="2400" b="1" dirty="0"/>
          </a:p>
          <a:p>
            <a:pPr lvl="0"/>
            <a:endParaRPr lang="en-GB" sz="1200" b="1"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911373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32BB0D-286B-3E45-C683-9056749B1B87}"/>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D7AB90A9-DE05-952E-F816-6349B8824CBE}"/>
              </a:ext>
            </a:extLst>
          </p:cNvPr>
          <p:cNvSpPr>
            <a:spLocks noGrp="1"/>
          </p:cNvSpPr>
          <p:nvPr>
            <p:ph type="title"/>
          </p:nvPr>
        </p:nvSpPr>
        <p:spPr/>
        <p:txBody>
          <a:bodyPr lIns="91440"/>
          <a:lstStyle/>
          <a:p>
            <a:r>
              <a:rPr lang="en-US" sz="2400" i="1" dirty="0"/>
              <a:t>Módulo 8 (Professores): Bem-estar digital na sala de aula</a:t>
            </a:r>
            <a:endParaRPr lang="el-GR" sz="2400" dirty="0"/>
          </a:p>
        </p:txBody>
      </p:sp>
      <p:sp>
        <p:nvSpPr>
          <p:cNvPr id="6" name="Text Placeholder 5">
            <a:extLst>
              <a:ext uri="{FF2B5EF4-FFF2-40B4-BE49-F238E27FC236}">
                <a16:creationId xmlns:a16="http://schemas.microsoft.com/office/drawing/2014/main" id="{B2662878-00EE-5A1F-61A4-2D79DE119D19}"/>
              </a:ext>
            </a:extLst>
          </p:cNvPr>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chemeClr val="accent1">
                    <a:lumMod val="75000"/>
                  </a:schemeClr>
                </a:solidFill>
              </a:rPr>
              <a:t>Tópico 3: Regulação emocional</a:t>
            </a:r>
          </a:p>
          <a:p>
            <a:endParaRPr lang="en-US" b="1" i="1" dirty="0">
              <a:solidFill>
                <a:schemeClr val="accent6">
                  <a:lumMod val="75000"/>
                </a:schemeClr>
              </a:solidFill>
            </a:endParaRPr>
          </a:p>
        </p:txBody>
      </p:sp>
      <p:pic>
        <p:nvPicPr>
          <p:cNvPr id="2" name="Content Placeholder 1">
            <a:extLst>
              <a:ext uri="{FF2B5EF4-FFF2-40B4-BE49-F238E27FC236}">
                <a16:creationId xmlns:a16="http://schemas.microsoft.com/office/drawing/2014/main" id="{B645CEC8-44A4-0B08-5250-E7D99F40CC3D}"/>
              </a:ext>
            </a:extLst>
          </p:cNvPr>
          <p:cNvPicPr>
            <a:picLocks noGrp="1" noChangeAspect="1"/>
          </p:cNvPicPr>
          <p:nvPr>
            <p:ph sz="quarter" idx="12"/>
          </p:nvPr>
        </p:nvPicPr>
        <p:blipFill>
          <a:blip r:embed="rId3"/>
          <a:stretch>
            <a:fillRect/>
          </a:stretch>
        </p:blipFill>
        <p:spPr>
          <a:xfrm>
            <a:off x="9674051" y="5554109"/>
            <a:ext cx="2327333" cy="1068606"/>
          </a:xfrm>
          <a:prstGeom prst="rect">
            <a:avLst/>
          </a:prstGeom>
        </p:spPr>
      </p:pic>
      <p:sp>
        <p:nvSpPr>
          <p:cNvPr id="4" name="TextBox 3">
            <a:extLst>
              <a:ext uri="{FF2B5EF4-FFF2-40B4-BE49-F238E27FC236}">
                <a16:creationId xmlns:a16="http://schemas.microsoft.com/office/drawing/2014/main" id="{AD8A0EAC-637F-6CBE-41CB-63A5F1B7CB18}"/>
              </a:ext>
            </a:extLst>
          </p:cNvPr>
          <p:cNvSpPr txBox="1"/>
          <p:nvPr/>
        </p:nvSpPr>
        <p:spPr>
          <a:xfrm>
            <a:off x="149679" y="1405534"/>
            <a:ext cx="11041330" cy="3724096"/>
          </a:xfrm>
          <a:prstGeom prst="rect">
            <a:avLst/>
          </a:prstGeom>
          <a:noFill/>
        </p:spPr>
        <p:txBody>
          <a:bodyPr wrap="square">
            <a:spAutoFit/>
          </a:bodyPr>
          <a:lstStyle/>
          <a:p>
            <a:pPr lvl="0"/>
            <a:r>
              <a:rPr lang="en-GB" sz="2400" b="1" dirty="0"/>
              <a:t>A reinicialização em 3 passos</a:t>
            </a:r>
          </a:p>
          <a:p>
            <a:pPr lvl="0"/>
            <a:endParaRPr lang="en-GB" sz="2400" b="1" dirty="0"/>
          </a:p>
          <a:p>
            <a:pPr lvl="0" algn="ctr"/>
            <a:r>
              <a:rPr lang="en-GB" sz="2400" dirty="0"/>
              <a:t>Mantenha o controlo</a:t>
            </a:r>
          </a:p>
          <a:p>
            <a:pPr lvl="1"/>
            <a:endParaRPr lang="en-GB" sz="2400" dirty="0"/>
          </a:p>
          <a:p>
            <a:pPr marL="800100" lvl="1" indent="-342900">
              <a:buAutoNum type="arabicPeriod"/>
            </a:pPr>
            <a:r>
              <a:rPr lang="en-GB" sz="2400" b="1" dirty="0"/>
              <a:t>Respirações profundas: </a:t>
            </a:r>
            <a:r>
              <a:rPr lang="en-GB" sz="2400" dirty="0"/>
              <a:t>Acalme o seu cérebro. </a:t>
            </a:r>
          </a:p>
          <a:p>
            <a:pPr marL="800100" lvl="1" indent="-342900">
              <a:buAutoNum type="arabicPeriod"/>
            </a:pPr>
            <a:r>
              <a:rPr lang="en-GB" sz="2400" b="1" dirty="0"/>
              <a:t>Pausa do ecrã: </a:t>
            </a:r>
            <a:r>
              <a:rPr lang="en-GB" sz="2400" dirty="0"/>
              <a:t>Afaste-se por 5 minutos.</a:t>
            </a:r>
          </a:p>
          <a:p>
            <a:pPr marL="800100" lvl="1" indent="-342900">
              <a:buAutoNum type="arabicPeriod"/>
            </a:pPr>
            <a:r>
              <a:rPr lang="en-GB" sz="2400" b="1" dirty="0"/>
              <a:t>Fale sobre isso: </a:t>
            </a:r>
            <a:r>
              <a:rPr lang="en-GB" sz="2400" dirty="0"/>
              <a:t>Conte a um amigo.</a:t>
            </a:r>
          </a:p>
          <a:p>
            <a:pPr lvl="0"/>
            <a:endParaRPr lang="en-GB" sz="2400" dirty="0"/>
          </a:p>
          <a:p>
            <a:pPr lvl="1"/>
            <a:endParaRPr lang="en-GB" sz="2000" dirty="0"/>
          </a:p>
          <a:p>
            <a:pPr lvl="0"/>
            <a:endParaRPr lang="en-GB" sz="2400" dirty="0"/>
          </a:p>
        </p:txBody>
      </p:sp>
    </p:spTree>
    <p:extLst>
      <p:ext uri="{BB962C8B-B14F-4D97-AF65-F5344CB8AC3E}">
        <p14:creationId xmlns:p14="http://schemas.microsoft.com/office/powerpoint/2010/main" val="35372522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B8955D-7192-9252-D6AF-03A853BB9D10}"/>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FDDF933A-363B-02A3-262D-552FA7910BDF}"/>
              </a:ext>
            </a:extLst>
          </p:cNvPr>
          <p:cNvSpPr>
            <a:spLocks noGrp="1"/>
          </p:cNvSpPr>
          <p:nvPr>
            <p:ph type="title"/>
          </p:nvPr>
        </p:nvSpPr>
        <p:spPr/>
        <p:txBody>
          <a:bodyPr lIns="91440"/>
          <a:lstStyle/>
          <a:p>
            <a:r>
              <a:rPr lang="en-US" sz="2400" i="1" dirty="0"/>
              <a:t>Módulo 8 (Professores): Bem-estar digital na sala de aula</a:t>
            </a:r>
            <a:endParaRPr lang="el-GR" sz="2400" dirty="0"/>
          </a:p>
        </p:txBody>
      </p:sp>
      <p:sp>
        <p:nvSpPr>
          <p:cNvPr id="6" name="Text Placeholder 5">
            <a:extLst>
              <a:ext uri="{FF2B5EF4-FFF2-40B4-BE49-F238E27FC236}">
                <a16:creationId xmlns:a16="http://schemas.microsoft.com/office/drawing/2014/main" id="{76E80771-0A66-E77C-809B-37C4E01D1208}"/>
              </a:ext>
            </a:extLst>
          </p:cNvPr>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chemeClr val="accent1">
                    <a:lumMod val="75000"/>
                  </a:schemeClr>
                </a:solidFill>
              </a:rPr>
              <a:t>Tópico 3: Regulação emocional</a:t>
            </a:r>
          </a:p>
          <a:p>
            <a:endParaRPr lang="en-US" b="1" i="1" dirty="0">
              <a:solidFill>
                <a:schemeClr val="accent6">
                  <a:lumMod val="75000"/>
                </a:schemeClr>
              </a:solidFill>
            </a:endParaRPr>
          </a:p>
        </p:txBody>
      </p:sp>
      <p:pic>
        <p:nvPicPr>
          <p:cNvPr id="2" name="Content Placeholder 1">
            <a:extLst>
              <a:ext uri="{FF2B5EF4-FFF2-40B4-BE49-F238E27FC236}">
                <a16:creationId xmlns:a16="http://schemas.microsoft.com/office/drawing/2014/main" id="{7D68E13D-E5D9-16DE-A77E-0C4CBD5E89E1}"/>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a:extLst>
              <a:ext uri="{FF2B5EF4-FFF2-40B4-BE49-F238E27FC236}">
                <a16:creationId xmlns:a16="http://schemas.microsoft.com/office/drawing/2014/main" id="{C078A1B9-4FFB-F7C7-921C-D5EC0753BE02}"/>
              </a:ext>
            </a:extLst>
          </p:cNvPr>
          <p:cNvSpPr txBox="1"/>
          <p:nvPr/>
        </p:nvSpPr>
        <p:spPr>
          <a:xfrm>
            <a:off x="181097" y="1405534"/>
            <a:ext cx="9856521" cy="3785652"/>
          </a:xfrm>
          <a:prstGeom prst="rect">
            <a:avLst/>
          </a:prstGeom>
          <a:noFill/>
        </p:spPr>
        <p:txBody>
          <a:bodyPr wrap="square">
            <a:spAutoFit/>
          </a:bodyPr>
          <a:lstStyle/>
          <a:p>
            <a:pPr lvl="0"/>
            <a:r>
              <a:rPr lang="en-GB" sz="2400" b="1" dirty="0"/>
              <a:t>Registe a sua jornada</a:t>
            </a:r>
            <a:endParaRPr lang="en-GB" sz="2400" dirty="0"/>
          </a:p>
          <a:p>
            <a:pPr lvl="1"/>
            <a:endParaRPr lang="en-GB" sz="2400" dirty="0"/>
          </a:p>
          <a:p>
            <a:pPr lvl="1" algn="ctr"/>
            <a:r>
              <a:rPr lang="en-GB" sz="2400" dirty="0"/>
              <a:t>Seja o seu melhor amigo</a:t>
            </a:r>
          </a:p>
          <a:p>
            <a:pPr lvl="1" algn="ctr"/>
            <a:endParaRPr lang="en-GB" sz="2400" dirty="0"/>
          </a:p>
          <a:p>
            <a:pPr lvl="1" algn="ctr"/>
            <a:r>
              <a:rPr lang="en-GB" sz="2400" dirty="0"/>
              <a:t>Escrever os seus sentimentos ajuda-o a compreender </a:t>
            </a:r>
            <a:r>
              <a:rPr lang="en-GB" sz="2400" i="1" dirty="0"/>
              <a:t>por que </a:t>
            </a:r>
            <a:r>
              <a:rPr lang="en-GB" sz="2400" dirty="0"/>
              <a:t>está chateado. </a:t>
            </a:r>
          </a:p>
          <a:p>
            <a:pPr lvl="1" algn="ctr"/>
            <a:endParaRPr lang="en-GB" sz="2400" dirty="0"/>
          </a:p>
          <a:p>
            <a:pPr lvl="1" algn="ctr"/>
            <a:r>
              <a:rPr lang="en-GB" sz="2400" dirty="0"/>
              <a:t>Isso impede-nos de reagir impulsivamente (descarregar a raiva).</a:t>
            </a:r>
          </a:p>
          <a:p>
            <a:pPr lvl="0"/>
            <a:endParaRPr lang="en-GB" sz="2400" dirty="0"/>
          </a:p>
          <a:p>
            <a:pPr lvl="0" algn="ctr"/>
            <a:endParaRPr lang="en-GB" sz="2400" dirty="0"/>
          </a:p>
          <a:p>
            <a:pPr lvl="0"/>
            <a:endParaRPr lang="en-GB" sz="2400" dirty="0"/>
          </a:p>
        </p:txBody>
      </p:sp>
    </p:spTree>
    <p:extLst>
      <p:ext uri="{BB962C8B-B14F-4D97-AF65-F5344CB8AC3E}">
        <p14:creationId xmlns:p14="http://schemas.microsoft.com/office/powerpoint/2010/main" val="41384154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D373D-5923-52F5-8578-743D93A28843}"/>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7B5C8C8D-4E57-2217-F6BE-2676AD6054B1}"/>
              </a:ext>
            </a:extLst>
          </p:cNvPr>
          <p:cNvSpPr>
            <a:spLocks noGrp="1"/>
          </p:cNvSpPr>
          <p:nvPr>
            <p:ph type="title"/>
          </p:nvPr>
        </p:nvSpPr>
        <p:spPr/>
        <p:txBody>
          <a:bodyPr lIns="91440"/>
          <a:lstStyle/>
          <a:p>
            <a:r>
              <a:rPr lang="en-US" sz="2400" i="1" dirty="0"/>
              <a:t>Módulo 8 (Professores): Bem-estar digital na sala de aula</a:t>
            </a:r>
            <a:endParaRPr lang="el-GR" sz="2400" dirty="0"/>
          </a:p>
        </p:txBody>
      </p:sp>
      <p:sp>
        <p:nvSpPr>
          <p:cNvPr id="6" name="Text Placeholder 5">
            <a:extLst>
              <a:ext uri="{FF2B5EF4-FFF2-40B4-BE49-F238E27FC236}">
                <a16:creationId xmlns:a16="http://schemas.microsoft.com/office/drawing/2014/main" id="{3B443A7E-6128-E7A9-8B17-6E0063A2D663}"/>
              </a:ext>
            </a:extLst>
          </p:cNvPr>
          <p:cNvSpPr>
            <a:spLocks noGrp="1"/>
          </p:cNvSpPr>
          <p:nvPr>
            <p:ph type="body" sz="quarter" idx="10"/>
          </p:nvPr>
        </p:nvSpPr>
        <p:spPr/>
        <p:txBody>
          <a:bodyPr/>
          <a:lstStyle/>
          <a:p>
            <a:endParaRPr lang="en-US" b="1" i="1" dirty="0">
              <a:solidFill>
                <a:schemeClr val="accent6">
                  <a:lumMod val="75000"/>
                </a:schemeClr>
              </a:solidFill>
            </a:endParaRPr>
          </a:p>
          <a:p>
            <a:endParaRPr lang="en-US" b="1" i="1" dirty="0">
              <a:solidFill>
                <a:schemeClr val="accent6">
                  <a:lumMod val="75000"/>
                </a:schemeClr>
              </a:solidFill>
            </a:endParaRPr>
          </a:p>
          <a:p>
            <a:r>
              <a:rPr lang="en-US" b="1" i="1" dirty="0">
                <a:solidFill>
                  <a:schemeClr val="accent1">
                    <a:lumMod val="75000"/>
                  </a:schemeClr>
                </a:solidFill>
              </a:rPr>
              <a:t>Tema 3: Regulação emocional</a:t>
            </a:r>
          </a:p>
          <a:p>
            <a:endParaRPr lang="en-CY" i="1" dirty="0"/>
          </a:p>
          <a:p>
            <a:endParaRPr lang="en-CY" i="1" dirty="0"/>
          </a:p>
        </p:txBody>
      </p:sp>
      <p:pic>
        <p:nvPicPr>
          <p:cNvPr id="2" name="Content Placeholder 1">
            <a:extLst>
              <a:ext uri="{FF2B5EF4-FFF2-40B4-BE49-F238E27FC236}">
                <a16:creationId xmlns:a16="http://schemas.microsoft.com/office/drawing/2014/main" id="{38FC5C39-8128-B090-AB90-5EF6A09B8C3C}"/>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3" name="TextBox 2">
            <a:extLst>
              <a:ext uri="{FF2B5EF4-FFF2-40B4-BE49-F238E27FC236}">
                <a16:creationId xmlns:a16="http://schemas.microsoft.com/office/drawing/2014/main" id="{EB24FBEB-E1B3-D6CE-9553-D0E417075EDA}"/>
              </a:ext>
            </a:extLst>
          </p:cNvPr>
          <p:cNvSpPr txBox="1"/>
          <p:nvPr/>
        </p:nvSpPr>
        <p:spPr>
          <a:xfrm>
            <a:off x="97970" y="1537854"/>
            <a:ext cx="10453255" cy="3046988"/>
          </a:xfrm>
          <a:prstGeom prst="rect">
            <a:avLst/>
          </a:prstGeom>
          <a:noFill/>
        </p:spPr>
        <p:txBody>
          <a:bodyPr wrap="square">
            <a:spAutoFit/>
          </a:bodyPr>
          <a:lstStyle/>
          <a:p>
            <a:pPr lvl="0" algn="ctr"/>
            <a:r>
              <a:rPr lang="en-GB" sz="2400" b="1" dirty="0">
                <a:solidFill>
                  <a:schemeClr val="accent4">
                    <a:lumMod val="75000"/>
                  </a:schemeClr>
                </a:solidFill>
              </a:rPr>
              <a:t>Atividade: «O Desafio da Respiração de 2 Minutos» (Individual)</a:t>
            </a:r>
            <a:endParaRPr lang="en-GB" sz="2400" dirty="0">
              <a:solidFill>
                <a:schemeClr val="accent4">
                  <a:lumMod val="75000"/>
                </a:schemeClr>
              </a:solidFill>
            </a:endParaRPr>
          </a:p>
          <a:p>
            <a:pPr lvl="1" algn="ctr"/>
            <a:endParaRPr lang="en-GB" sz="2400" b="1" dirty="0"/>
          </a:p>
          <a:p>
            <a:pPr lvl="1" algn="ctr"/>
            <a:r>
              <a:rPr lang="en-GB" sz="2400" b="1" dirty="0"/>
              <a:t>Tarefa: </a:t>
            </a:r>
            <a:r>
              <a:rPr lang="en-GB" sz="2400" dirty="0"/>
              <a:t>Encontre a sua «calma interior».</a:t>
            </a:r>
          </a:p>
          <a:p>
            <a:pPr lvl="1" algn="ctr"/>
            <a:endParaRPr lang="en-GB" sz="2400" b="1" dirty="0"/>
          </a:p>
          <a:p>
            <a:pPr lvl="1" algn="ctr"/>
            <a:r>
              <a:rPr lang="en-GB" sz="2400" b="1" dirty="0"/>
              <a:t>Interação: </a:t>
            </a:r>
            <a:r>
              <a:rPr lang="en-GB" sz="2400" dirty="0"/>
              <a:t>Siga o logótipo do projeto no slide.</a:t>
            </a:r>
          </a:p>
          <a:p>
            <a:pPr lvl="0" algn="ctr"/>
            <a:endParaRPr lang="en-GB" sz="2400" dirty="0">
              <a:solidFill>
                <a:schemeClr val="accent4">
                  <a:lumMod val="75000"/>
                </a:schemeClr>
              </a:solidFill>
            </a:endParaRPr>
          </a:p>
          <a:p>
            <a:pPr lvl="0" algn="ctr"/>
            <a:endParaRPr lang="en-GB" sz="2400" b="1" dirty="0"/>
          </a:p>
          <a:p>
            <a:pPr lvl="0" algn="ct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184705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D09E13-0A2C-4A25-DAD6-D92ECD78FDF7}"/>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F299FB69-135D-54F9-D840-0AF031687865}"/>
              </a:ext>
            </a:extLst>
          </p:cNvPr>
          <p:cNvSpPr>
            <a:spLocks noGrp="1"/>
          </p:cNvSpPr>
          <p:nvPr>
            <p:ph type="title"/>
          </p:nvPr>
        </p:nvSpPr>
        <p:spPr/>
        <p:txBody>
          <a:bodyPr lIns="91440"/>
          <a:lstStyle/>
          <a:p>
            <a:r>
              <a:rPr lang="en-US" sz="2400" i="1" dirty="0"/>
              <a:t>Módulo 8 (Professores): Bem-estar digital na sala de aula</a:t>
            </a:r>
            <a:endParaRPr lang="el-GR" sz="2400" dirty="0"/>
          </a:p>
        </p:txBody>
      </p:sp>
      <p:sp>
        <p:nvSpPr>
          <p:cNvPr id="6" name="Text Placeholder 5">
            <a:extLst>
              <a:ext uri="{FF2B5EF4-FFF2-40B4-BE49-F238E27FC236}">
                <a16:creationId xmlns:a16="http://schemas.microsoft.com/office/drawing/2014/main" id="{3474CD6E-AD40-753C-8A0A-4C057BBB1D09}"/>
              </a:ext>
            </a:extLst>
          </p:cNvPr>
          <p:cNvSpPr>
            <a:spLocks noGrp="1"/>
          </p:cNvSpPr>
          <p:nvPr>
            <p:ph type="body" sz="quarter" idx="10"/>
          </p:nvPr>
        </p:nvSpPr>
        <p:spPr/>
        <p:txBody>
          <a:bodyPr/>
          <a:lstStyle/>
          <a:p>
            <a:endParaRPr lang="en-US" b="1" i="1" dirty="0">
              <a:solidFill>
                <a:schemeClr val="accent6">
                  <a:lumMod val="75000"/>
                </a:schemeClr>
              </a:solidFill>
            </a:endParaRPr>
          </a:p>
          <a:p>
            <a:endParaRPr lang="en-US" b="1" i="1" dirty="0">
              <a:solidFill>
                <a:schemeClr val="accent6">
                  <a:lumMod val="75000"/>
                </a:schemeClr>
              </a:solidFill>
            </a:endParaRPr>
          </a:p>
          <a:p>
            <a:r>
              <a:rPr lang="en-US" b="1" i="1" dirty="0">
                <a:solidFill>
                  <a:schemeClr val="accent1">
                    <a:lumMod val="75000"/>
                  </a:schemeClr>
                </a:solidFill>
              </a:rPr>
              <a:t>Tema 3: Regulação emocional</a:t>
            </a:r>
          </a:p>
          <a:p>
            <a:endParaRPr lang="en-CY" i="1" dirty="0"/>
          </a:p>
          <a:p>
            <a:endParaRPr lang="en-CY" i="1" dirty="0"/>
          </a:p>
        </p:txBody>
      </p:sp>
      <p:pic>
        <p:nvPicPr>
          <p:cNvPr id="2" name="Content Placeholder 1">
            <a:extLst>
              <a:ext uri="{FF2B5EF4-FFF2-40B4-BE49-F238E27FC236}">
                <a16:creationId xmlns:a16="http://schemas.microsoft.com/office/drawing/2014/main" id="{EF716242-9A0F-0329-F909-B2B6514136DA}"/>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3" name="TextBox 2">
            <a:extLst>
              <a:ext uri="{FF2B5EF4-FFF2-40B4-BE49-F238E27FC236}">
                <a16:creationId xmlns:a16="http://schemas.microsoft.com/office/drawing/2014/main" id="{BA8287B8-161F-3697-3630-738BB8C40738}"/>
              </a:ext>
            </a:extLst>
          </p:cNvPr>
          <p:cNvSpPr txBox="1"/>
          <p:nvPr/>
        </p:nvSpPr>
        <p:spPr>
          <a:xfrm>
            <a:off x="748144" y="1769291"/>
            <a:ext cx="10453255" cy="4893647"/>
          </a:xfrm>
          <a:prstGeom prst="rect">
            <a:avLst/>
          </a:prstGeom>
          <a:noFill/>
        </p:spPr>
        <p:txBody>
          <a:bodyPr wrap="square">
            <a:spAutoFit/>
          </a:bodyPr>
          <a:lstStyle/>
          <a:p>
            <a:pPr lvl="0" algn="ctr"/>
            <a:r>
              <a:rPr lang="en-GB" sz="2400" b="1" dirty="0">
                <a:solidFill>
                  <a:schemeClr val="accent4">
                    <a:lumMod val="75000"/>
                  </a:schemeClr>
                </a:solidFill>
              </a:rPr>
              <a:t>Atividade: «Votação de Estratégias» (Interativa)</a:t>
            </a:r>
            <a:endParaRPr lang="en-GB" sz="2400" dirty="0">
              <a:solidFill>
                <a:schemeClr val="accent4">
                  <a:lumMod val="75000"/>
                </a:schemeClr>
              </a:solidFill>
            </a:endParaRPr>
          </a:p>
          <a:p>
            <a:pPr lvl="1"/>
            <a:endParaRPr lang="en-GB" sz="2400" b="1" dirty="0"/>
          </a:p>
          <a:p>
            <a:pPr lvl="1" algn="ctr"/>
            <a:r>
              <a:rPr lang="en-GB" sz="2400" b="1" dirty="0"/>
              <a:t>Tarefa: </a:t>
            </a:r>
            <a:r>
              <a:rPr lang="en-GB" sz="2400" dirty="0"/>
              <a:t>Qual é a SUA estratégia preferida?</a:t>
            </a:r>
          </a:p>
          <a:p>
            <a:pPr lvl="1"/>
            <a:endParaRPr lang="en-GB" sz="2400" b="1" dirty="0"/>
          </a:p>
          <a:p>
            <a:pPr lvl="1"/>
            <a:r>
              <a:rPr lang="en-GB" sz="2400" b="1" dirty="0"/>
              <a:t>Interação:</a:t>
            </a:r>
            <a:r>
              <a:rPr lang="en-GB" sz="2400" dirty="0"/>
              <a:t> </a:t>
            </a:r>
          </a:p>
          <a:p>
            <a:pPr lvl="1"/>
            <a:r>
              <a:rPr lang="en-GB" sz="2400" dirty="0"/>
              <a:t>Use o levantamento de mãos: </a:t>
            </a:r>
          </a:p>
          <a:p>
            <a:pPr marL="800100" lvl="1" indent="-342900">
              <a:buAutoNum type="alphaUcParenR"/>
            </a:pPr>
            <a:r>
              <a:rPr lang="en-GB" sz="2400" i="1" dirty="0"/>
              <a:t>Pausa para o ecrã</a:t>
            </a:r>
          </a:p>
          <a:p>
            <a:pPr marL="800100" lvl="1" indent="-342900">
              <a:buAutoNum type="alphaUcParenR"/>
            </a:pPr>
            <a:r>
              <a:rPr lang="en-GB" sz="2400" i="1" dirty="0"/>
              <a:t>Respiração profunda</a:t>
            </a:r>
          </a:p>
          <a:p>
            <a:pPr marL="800100" lvl="1" indent="-342900">
              <a:buAutoNum type="alphaUcParenR"/>
            </a:pPr>
            <a:r>
              <a:rPr lang="en-GB" sz="2400" i="1" dirty="0"/>
              <a:t>Escrever no diário, </a:t>
            </a:r>
          </a:p>
          <a:p>
            <a:pPr marL="800100" lvl="1" indent="-342900">
              <a:buAutoNum type="alphaUcParenR"/>
            </a:pPr>
            <a:r>
              <a:rPr lang="en-GB" sz="2400" i="1" dirty="0"/>
              <a:t>Conversar com um adulto.</a:t>
            </a:r>
            <a:endParaRPr lang="en-GB" sz="2400" dirty="0"/>
          </a:p>
          <a:p>
            <a:pPr lvl="0" algn="ctr"/>
            <a:endParaRPr lang="en-GB" sz="2400" dirty="0">
              <a:solidFill>
                <a:schemeClr val="accent4">
                  <a:lumMod val="75000"/>
                </a:schemeClr>
              </a:solidFill>
            </a:endParaRPr>
          </a:p>
          <a:p>
            <a:pPr lvl="0" algn="ctr"/>
            <a:endParaRPr lang="en-GB" sz="2400" b="1" dirty="0"/>
          </a:p>
          <a:p>
            <a:pPr lvl="0" algn="ct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357964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9650E-0553-747D-EFC6-FDB953FF76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557A7A-8CCC-24C0-6FFD-E409081F3D80}"/>
              </a:ext>
            </a:extLst>
          </p:cNvPr>
          <p:cNvSpPr>
            <a:spLocks noGrp="1"/>
          </p:cNvSpPr>
          <p:nvPr>
            <p:ph type="ctrTitle"/>
          </p:nvPr>
        </p:nvSpPr>
        <p:spPr/>
        <p:txBody>
          <a:bodyPr>
            <a:normAutofit fontScale="90000"/>
          </a:bodyPr>
          <a:lstStyle/>
          <a:p>
            <a:br>
              <a:rPr lang="en-US" sz="2800" b="0" i="1" dirty="0">
                <a:latin typeface="+mj-lt"/>
              </a:rPr>
            </a:br>
            <a:r>
              <a:rPr lang="en-US" sz="2700" b="0" i="1" dirty="0"/>
              <a:t>Módulo 8 (Professores)</a:t>
            </a:r>
            <a:br>
              <a:rPr lang="el-GR" sz="2700" b="0" i="1" dirty="0"/>
            </a:br>
            <a:r>
              <a:rPr lang="en-US" sz="2700" b="0" i="1" dirty="0"/>
              <a:t>Bem-estar digital na sala de aula</a:t>
            </a:r>
            <a:br>
              <a:rPr lang="en-US" sz="2700" b="0" i="1" dirty="0"/>
            </a:br>
            <a:br>
              <a:rPr lang="en-CY" sz="1800" dirty="0"/>
            </a:b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490332EB-1E18-9827-5E3E-009A9EA1433C}"/>
              </a:ext>
            </a:extLst>
          </p:cNvPr>
          <p:cNvSpPr>
            <a:spLocks noGrp="1"/>
          </p:cNvSpPr>
          <p:nvPr>
            <p:ph type="subTitle" idx="1"/>
          </p:nvPr>
        </p:nvSpPr>
        <p:spPr>
          <a:xfrm>
            <a:off x="374726" y="3662221"/>
            <a:ext cx="7391858" cy="1292830"/>
          </a:xfrm>
        </p:spPr>
        <p:txBody>
          <a:bodyPr>
            <a:normAutofit/>
          </a:bodyPr>
          <a:lstStyle/>
          <a:p>
            <a:r>
              <a:rPr lang="en-US" sz="2400" b="1" dirty="0">
                <a:solidFill>
                  <a:schemeClr val="accent1">
                    <a:lumMod val="75000"/>
                  </a:schemeClr>
                </a:solidFill>
              </a:rPr>
              <a:t>Tópico 1: Compreender o ciberbullying</a:t>
            </a:r>
          </a:p>
          <a:p>
            <a:r>
              <a:rPr lang="en-GB" sz="2400" b="1" dirty="0">
                <a:solidFill>
                  <a:schemeClr val="accent1">
                    <a:lumMod val="75000"/>
                  </a:schemeClr>
                </a:solidFill>
              </a:rPr>
              <a:t> </a:t>
            </a:r>
            <a:endParaRPr lang="en-CY" sz="2400" dirty="0"/>
          </a:p>
        </p:txBody>
      </p:sp>
    </p:spTree>
    <p:extLst>
      <p:ext uri="{BB962C8B-B14F-4D97-AF65-F5344CB8AC3E}">
        <p14:creationId xmlns:p14="http://schemas.microsoft.com/office/powerpoint/2010/main" val="35757983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8B1CA0-715A-AC64-47B1-0D705E417C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F51EAD-4B7F-4CB1-E4B4-1017B6B3FADD}"/>
              </a:ext>
            </a:extLst>
          </p:cNvPr>
          <p:cNvSpPr>
            <a:spLocks noGrp="1"/>
          </p:cNvSpPr>
          <p:nvPr>
            <p:ph type="ctrTitle"/>
          </p:nvPr>
        </p:nvSpPr>
        <p:spPr/>
        <p:txBody>
          <a:bodyPr>
            <a:normAutofit fontScale="90000"/>
          </a:bodyPr>
          <a:lstStyle/>
          <a:p>
            <a:r>
              <a:rPr lang="en-US" sz="2400" b="0" i="1" dirty="0"/>
              <a:t>Módulo 8 (Professores): </a:t>
            </a:r>
            <a:br>
              <a:rPr lang="en-US" sz="2400" b="0" i="1" dirty="0"/>
            </a:br>
            <a:r>
              <a:rPr lang="en-US" sz="2400" b="0" i="1" dirty="0"/>
              <a:t>Bem-estar digital na sala de aula</a:t>
            </a: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7A563C95-E80A-0F47-54C8-509B944BFF7F}"/>
              </a:ext>
            </a:extLst>
          </p:cNvPr>
          <p:cNvSpPr>
            <a:spLocks noGrp="1"/>
          </p:cNvSpPr>
          <p:nvPr>
            <p:ph type="subTitle" idx="1"/>
          </p:nvPr>
        </p:nvSpPr>
        <p:spPr>
          <a:xfrm>
            <a:off x="374726" y="3755739"/>
            <a:ext cx="7391858" cy="1292830"/>
          </a:xfrm>
        </p:spPr>
        <p:txBody>
          <a:bodyPr>
            <a:normAutofit fontScale="92500" lnSpcReduction="10000"/>
          </a:bodyPr>
          <a:lstStyle/>
          <a:p>
            <a:endParaRPr lang="en-US" sz="2800" b="1" dirty="0">
              <a:solidFill>
                <a:schemeClr val="accent6">
                  <a:lumMod val="75000"/>
                </a:schemeClr>
              </a:solidFill>
            </a:endParaRPr>
          </a:p>
          <a:p>
            <a:endParaRPr lang="en-US" sz="2800" b="1" dirty="0">
              <a:solidFill>
                <a:schemeClr val="accent6">
                  <a:lumMod val="75000"/>
                </a:schemeClr>
              </a:solidFill>
            </a:endParaRPr>
          </a:p>
          <a:p>
            <a:r>
              <a:rPr lang="en-US" sz="2600" b="1" dirty="0">
                <a:solidFill>
                  <a:schemeClr val="accent1">
                    <a:lumMod val="75000"/>
                  </a:schemeClr>
                </a:solidFill>
              </a:rPr>
              <a:t>Tópico 4: Cidadania digital</a:t>
            </a:r>
          </a:p>
          <a:p>
            <a:endParaRPr lang="en-US" sz="2800" b="1" dirty="0">
              <a:solidFill>
                <a:schemeClr val="accent6">
                  <a:lumMod val="75000"/>
                </a:schemeClr>
              </a:solidFill>
            </a:endParaRPr>
          </a:p>
          <a:p>
            <a:endParaRPr lang="en-CY" sz="2800" dirty="0"/>
          </a:p>
        </p:txBody>
      </p:sp>
    </p:spTree>
    <p:extLst>
      <p:ext uri="{BB962C8B-B14F-4D97-AF65-F5344CB8AC3E}">
        <p14:creationId xmlns:p14="http://schemas.microsoft.com/office/powerpoint/2010/main" val="6173445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6236A-71D2-906D-231A-ADD4DCF22074}"/>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39CD20EA-1536-93E1-9884-A0864030DCC4}"/>
              </a:ext>
            </a:extLst>
          </p:cNvPr>
          <p:cNvSpPr>
            <a:spLocks noGrp="1"/>
          </p:cNvSpPr>
          <p:nvPr>
            <p:ph type="title"/>
          </p:nvPr>
        </p:nvSpPr>
        <p:spPr/>
        <p:txBody>
          <a:bodyPr lIns="91440"/>
          <a:lstStyle/>
          <a:p>
            <a:r>
              <a:rPr lang="en-US" sz="2400" i="1" dirty="0"/>
              <a:t>Módulo 8 (Professores): Bem-estar digital na sala de aula</a:t>
            </a:r>
            <a:endParaRPr lang="el-GR" sz="2400" dirty="0"/>
          </a:p>
        </p:txBody>
      </p:sp>
      <p:sp>
        <p:nvSpPr>
          <p:cNvPr id="6" name="Text Placeholder 5">
            <a:extLst>
              <a:ext uri="{FF2B5EF4-FFF2-40B4-BE49-F238E27FC236}">
                <a16:creationId xmlns:a16="http://schemas.microsoft.com/office/drawing/2014/main" id="{61BA7A9D-7D5A-DA6F-D0FA-3DB54D18C361}"/>
              </a:ext>
            </a:extLst>
          </p:cNvPr>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chemeClr val="accent1">
                    <a:lumMod val="75000"/>
                  </a:schemeClr>
                </a:solidFill>
              </a:rPr>
              <a:t>Tema 4: Cidadania digital</a:t>
            </a:r>
          </a:p>
          <a:p>
            <a:endParaRPr lang="en-CY" i="1" dirty="0"/>
          </a:p>
        </p:txBody>
      </p:sp>
      <p:pic>
        <p:nvPicPr>
          <p:cNvPr id="2" name="Content Placeholder 1">
            <a:extLst>
              <a:ext uri="{FF2B5EF4-FFF2-40B4-BE49-F238E27FC236}">
                <a16:creationId xmlns:a16="http://schemas.microsoft.com/office/drawing/2014/main" id="{0E3AA27A-E58D-19B7-D714-5390AC7E2C56}"/>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a:extLst>
              <a:ext uri="{FF2B5EF4-FFF2-40B4-BE49-F238E27FC236}">
                <a16:creationId xmlns:a16="http://schemas.microsoft.com/office/drawing/2014/main" id="{DE549A36-F3A9-E6B0-E6BC-9508A1132972}"/>
              </a:ext>
            </a:extLst>
          </p:cNvPr>
          <p:cNvSpPr txBox="1"/>
          <p:nvPr/>
        </p:nvSpPr>
        <p:spPr>
          <a:xfrm>
            <a:off x="528449" y="1462685"/>
            <a:ext cx="10428021" cy="4555093"/>
          </a:xfrm>
          <a:prstGeom prst="rect">
            <a:avLst/>
          </a:prstGeom>
          <a:noFill/>
        </p:spPr>
        <p:txBody>
          <a:bodyPr wrap="square">
            <a:spAutoFit/>
          </a:bodyPr>
          <a:lstStyle/>
          <a:p>
            <a:pPr lvl="0"/>
            <a:r>
              <a:rPr lang="en-GB" sz="2400" b="1" dirty="0"/>
              <a:t>A sua identidade digital</a:t>
            </a:r>
          </a:p>
          <a:p>
            <a:pPr lvl="0"/>
            <a:endParaRPr lang="en-GB" sz="2400" b="1" dirty="0"/>
          </a:p>
          <a:p>
            <a:pPr lvl="0" algn="ctr"/>
            <a:r>
              <a:rPr lang="en-GB" sz="2400" dirty="0"/>
              <a:t>Você é o que publica</a:t>
            </a:r>
          </a:p>
          <a:p>
            <a:pPr lvl="0" algn="ctr"/>
            <a:endParaRPr lang="en-GB" sz="2400" dirty="0"/>
          </a:p>
          <a:p>
            <a:pPr lvl="0" algn="ctr"/>
            <a:endParaRPr lang="en-GB" sz="2400" dirty="0"/>
          </a:p>
          <a:p>
            <a:pPr lvl="0" algn="ctr"/>
            <a:r>
              <a:rPr lang="en-GB" sz="2400" dirty="0"/>
              <a:t>Ser um bom cidadão digital significa ser ético, seguro e respeitoso. </a:t>
            </a:r>
          </a:p>
          <a:p>
            <a:pPr lvl="0" algn="ctr"/>
            <a:endParaRPr lang="en-GB" sz="2400" dirty="0"/>
          </a:p>
          <a:p>
            <a:pPr lvl="0" algn="ctr"/>
            <a:r>
              <a:rPr lang="en-GB" sz="2400" dirty="0"/>
              <a:t>Cada clique faz parte da sua reputação.</a:t>
            </a:r>
          </a:p>
          <a:p>
            <a:pPr lvl="0" algn="ctr"/>
            <a:endParaRPr lang="en-GB" sz="2400" dirty="0"/>
          </a:p>
          <a:p>
            <a:pPr lvl="0" algn="ctr"/>
            <a:endParaRPr lang="en-GB" sz="2400" b="1" dirty="0"/>
          </a:p>
          <a:p>
            <a:endParaRPr lang="en-GB" sz="800" dirty="0"/>
          </a:p>
          <a:p>
            <a:r>
              <a:rPr lang="en-GB" dirty="0"/>
              <a:t> </a:t>
            </a:r>
          </a:p>
          <a:p>
            <a:pPr lvl="0"/>
            <a:endParaRPr lang="en-GB" sz="2400" dirty="0"/>
          </a:p>
        </p:txBody>
      </p:sp>
    </p:spTree>
    <p:extLst>
      <p:ext uri="{BB962C8B-B14F-4D97-AF65-F5344CB8AC3E}">
        <p14:creationId xmlns:p14="http://schemas.microsoft.com/office/powerpoint/2010/main" val="35761325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DB7051-A539-77C9-E9C6-C6F03829FC5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71EC7AB9-5108-4EBE-01ED-1F2EF716B97E}"/>
              </a:ext>
            </a:extLst>
          </p:cNvPr>
          <p:cNvSpPr>
            <a:spLocks noGrp="1"/>
          </p:cNvSpPr>
          <p:nvPr>
            <p:ph type="title"/>
          </p:nvPr>
        </p:nvSpPr>
        <p:spPr/>
        <p:txBody>
          <a:bodyPr lIns="91440"/>
          <a:lstStyle/>
          <a:p>
            <a:r>
              <a:rPr lang="en-US" sz="2400" i="1" dirty="0"/>
              <a:t>Módulo 8 (Professores): Bem-estar digital na sala de aula</a:t>
            </a:r>
            <a:endParaRPr lang="el-GR" sz="2400" dirty="0"/>
          </a:p>
        </p:txBody>
      </p:sp>
      <p:sp>
        <p:nvSpPr>
          <p:cNvPr id="6" name="Text Placeholder 5">
            <a:extLst>
              <a:ext uri="{FF2B5EF4-FFF2-40B4-BE49-F238E27FC236}">
                <a16:creationId xmlns:a16="http://schemas.microsoft.com/office/drawing/2014/main" id="{1C6314D8-AE0F-D472-D85B-51471E99F87A}"/>
              </a:ext>
            </a:extLst>
          </p:cNvPr>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chemeClr val="accent1">
                    <a:lumMod val="75000"/>
                  </a:schemeClr>
                </a:solidFill>
              </a:rPr>
              <a:t>Tópico 4: Cidadania digital</a:t>
            </a:r>
          </a:p>
          <a:p>
            <a:endParaRPr lang="en-CY" i="1" dirty="0"/>
          </a:p>
        </p:txBody>
      </p:sp>
      <p:pic>
        <p:nvPicPr>
          <p:cNvPr id="2" name="Content Placeholder 1">
            <a:extLst>
              <a:ext uri="{FF2B5EF4-FFF2-40B4-BE49-F238E27FC236}">
                <a16:creationId xmlns:a16="http://schemas.microsoft.com/office/drawing/2014/main" id="{7050727B-0A41-C71C-312A-BE01574ACBC7}"/>
              </a:ext>
            </a:extLst>
          </p:cNvPr>
          <p:cNvPicPr>
            <a:picLocks noGrp="1" noChangeAspect="1"/>
          </p:cNvPicPr>
          <p:nvPr>
            <p:ph sz="quarter" idx="12"/>
          </p:nvPr>
        </p:nvPicPr>
        <p:blipFill>
          <a:blip r:embed="rId3"/>
          <a:stretch>
            <a:fillRect/>
          </a:stretch>
        </p:blipFill>
        <p:spPr>
          <a:xfrm>
            <a:off x="9902769" y="5798262"/>
            <a:ext cx="2005214" cy="920704"/>
          </a:xfrm>
          <a:prstGeom prst="rect">
            <a:avLst/>
          </a:prstGeom>
        </p:spPr>
      </p:pic>
      <p:sp>
        <p:nvSpPr>
          <p:cNvPr id="4" name="TextBox 3">
            <a:extLst>
              <a:ext uri="{FF2B5EF4-FFF2-40B4-BE49-F238E27FC236}">
                <a16:creationId xmlns:a16="http://schemas.microsoft.com/office/drawing/2014/main" id="{22A42640-B229-BDCC-6672-139D30456ADE}"/>
              </a:ext>
            </a:extLst>
          </p:cNvPr>
          <p:cNvSpPr txBox="1"/>
          <p:nvPr/>
        </p:nvSpPr>
        <p:spPr>
          <a:xfrm>
            <a:off x="97970" y="1405534"/>
            <a:ext cx="10781312" cy="4452116"/>
          </a:xfrm>
          <a:prstGeom prst="rect">
            <a:avLst/>
          </a:prstGeom>
          <a:noFill/>
        </p:spPr>
        <p:txBody>
          <a:bodyPr wrap="square">
            <a:spAutoFit/>
          </a:bodyPr>
          <a:lstStyle/>
          <a:p>
            <a:pPr marR="0" lvl="0">
              <a:lnSpc>
                <a:spcPct val="107000"/>
              </a:lnSpc>
              <a:spcAft>
                <a:spcPts val="800"/>
              </a:spcAft>
              <a:buSzPts val="1000"/>
              <a:tabLst>
                <a:tab pos="457200" algn="l"/>
              </a:tabLst>
            </a:pPr>
            <a:r>
              <a:rPr lang="en-GB" sz="2400" b="1"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Proteger a sua comunidade</a:t>
            </a:r>
          </a:p>
          <a:p>
            <a:pPr marR="0" lvl="0">
              <a:lnSpc>
                <a:spcPct val="107000"/>
              </a:lnSpc>
              <a:spcAft>
                <a:spcPts val="800"/>
              </a:spcAft>
              <a:buSzPts val="1000"/>
              <a:tabLst>
                <a:tab pos="457200" algn="l"/>
              </a:tabLst>
            </a:pPr>
            <a:endParaRPr lang="en-GB" sz="2400" b="1" dirty="0">
              <a:solidFill>
                <a:srgbClr val="080301"/>
              </a:solidFill>
              <a:latin typeface="Calibri" panose="020F0502020204030204" pitchFamily="34" charset="0"/>
              <a:ea typeface="Calibri" panose="020F0502020204030204" pitchFamily="34" charset="0"/>
              <a:cs typeface="Times New Roman" panose="02020603050405020304" pitchFamily="18" charset="0"/>
            </a:endParaRPr>
          </a:p>
          <a:p>
            <a:pPr marR="0" lvl="0" algn="ctr">
              <a:lnSpc>
                <a:spcPct val="107000"/>
              </a:lnSpc>
              <a:spcAft>
                <a:spcPts val="800"/>
              </a:spcAft>
              <a:buSzPts val="1000"/>
              <a:tabLst>
                <a:tab pos="4572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Criar um ambiente online seguro</a:t>
            </a:r>
          </a:p>
          <a:p>
            <a:pPr marR="0" lvl="0" algn="ctr">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0" algn="ctr">
              <a:lnSpc>
                <a:spcPct val="107000"/>
              </a:lnSpc>
              <a:spcAft>
                <a:spcPts val="800"/>
              </a:spcAft>
              <a:buSzPts val="1000"/>
              <a:tabLst>
                <a:tab pos="4572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Respeite a privacidade dos outros. </a:t>
            </a:r>
          </a:p>
          <a:p>
            <a:pPr marR="0" lvl="0" algn="ctr">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0" algn="ctr">
              <a:lnSpc>
                <a:spcPct val="107000"/>
              </a:lnSpc>
              <a:spcAft>
                <a:spcPts val="800"/>
              </a:spcAft>
              <a:buSzPts val="1000"/>
              <a:tabLst>
                <a:tab pos="4572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Pense criticamente (Esta notícia é verdadeira?). </a:t>
            </a:r>
          </a:p>
          <a:p>
            <a:pPr marR="0" lvl="0" algn="ctr">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0" algn="ctr">
              <a:lnSpc>
                <a:spcPct val="107000"/>
              </a:lnSpc>
              <a:spcAft>
                <a:spcPts val="800"/>
              </a:spcAft>
              <a:buSzPts val="1000"/>
              <a:tabLst>
                <a:tab pos="4572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Inclua outras pessoas nas conversas em grupo.</a:t>
            </a:r>
          </a:p>
        </p:txBody>
      </p:sp>
    </p:spTree>
    <p:extLst>
      <p:ext uri="{BB962C8B-B14F-4D97-AF65-F5344CB8AC3E}">
        <p14:creationId xmlns:p14="http://schemas.microsoft.com/office/powerpoint/2010/main" val="5405259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29F1F-8D21-934E-A58E-CC0B71D1A136}"/>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253A70C3-D26A-4D60-75CC-53DF4A7A3F72}"/>
              </a:ext>
            </a:extLst>
          </p:cNvPr>
          <p:cNvSpPr>
            <a:spLocks noGrp="1"/>
          </p:cNvSpPr>
          <p:nvPr>
            <p:ph type="title"/>
          </p:nvPr>
        </p:nvSpPr>
        <p:spPr/>
        <p:txBody>
          <a:bodyPr lIns="91440"/>
          <a:lstStyle/>
          <a:p>
            <a:r>
              <a:rPr lang="en-US" sz="2400" i="1" dirty="0"/>
              <a:t>Módulo 8 (Professores): Bem-estar digital na sala de aula</a:t>
            </a:r>
            <a:endParaRPr lang="el-GR" sz="2400" dirty="0"/>
          </a:p>
        </p:txBody>
      </p:sp>
      <p:sp>
        <p:nvSpPr>
          <p:cNvPr id="6" name="Text Placeholder 5">
            <a:extLst>
              <a:ext uri="{FF2B5EF4-FFF2-40B4-BE49-F238E27FC236}">
                <a16:creationId xmlns:a16="http://schemas.microsoft.com/office/drawing/2014/main" id="{A8271396-E431-2625-6400-32E98AE1489D}"/>
              </a:ext>
            </a:extLst>
          </p:cNvPr>
          <p:cNvSpPr>
            <a:spLocks noGrp="1"/>
          </p:cNvSpPr>
          <p:nvPr>
            <p:ph type="body" sz="quarter" idx="10"/>
          </p:nvPr>
        </p:nvSpPr>
        <p:spPr/>
        <p:txBody>
          <a:bodyPr/>
          <a:lstStyle/>
          <a:p>
            <a:endParaRPr lang="en-US" b="1" i="1" dirty="0">
              <a:solidFill>
                <a:schemeClr val="accent1">
                  <a:lumMod val="75000"/>
                </a:schemeClr>
              </a:solidFill>
            </a:endParaRPr>
          </a:p>
          <a:p>
            <a:r>
              <a:rPr lang="en-US" b="1" i="1" dirty="0">
                <a:solidFill>
                  <a:schemeClr val="accent1">
                    <a:lumMod val="75000"/>
                  </a:schemeClr>
                </a:solidFill>
              </a:rPr>
              <a:t>Tema 4: Cidadania digital</a:t>
            </a:r>
          </a:p>
          <a:p>
            <a:endParaRPr lang="en-GB" b="1" i="1" dirty="0">
              <a:solidFill>
                <a:schemeClr val="accent1">
                  <a:lumMod val="75000"/>
                </a:schemeClr>
              </a:solidFill>
            </a:endParaRPr>
          </a:p>
        </p:txBody>
      </p:sp>
      <p:pic>
        <p:nvPicPr>
          <p:cNvPr id="2" name="Content Placeholder 1">
            <a:extLst>
              <a:ext uri="{FF2B5EF4-FFF2-40B4-BE49-F238E27FC236}">
                <a16:creationId xmlns:a16="http://schemas.microsoft.com/office/drawing/2014/main" id="{734BC586-09CB-397E-50BF-33A33B605BDF}"/>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5" name="TextBox 4">
            <a:extLst>
              <a:ext uri="{FF2B5EF4-FFF2-40B4-BE49-F238E27FC236}">
                <a16:creationId xmlns:a16="http://schemas.microsoft.com/office/drawing/2014/main" id="{02060E6B-CB4E-BA1F-EB4F-68B7A90F6CE7}"/>
              </a:ext>
            </a:extLst>
          </p:cNvPr>
          <p:cNvSpPr txBox="1"/>
          <p:nvPr/>
        </p:nvSpPr>
        <p:spPr>
          <a:xfrm>
            <a:off x="97970" y="1462685"/>
            <a:ext cx="11799621" cy="3416320"/>
          </a:xfrm>
          <a:prstGeom prst="rect">
            <a:avLst/>
          </a:prstGeom>
          <a:noFill/>
        </p:spPr>
        <p:txBody>
          <a:bodyPr wrap="square">
            <a:spAutoFit/>
          </a:bodyPr>
          <a:lstStyle/>
          <a:p>
            <a:pPr lvl="0"/>
            <a:r>
              <a:rPr lang="en-GB" sz="2400" b="1" dirty="0"/>
              <a:t>O seu futuro</a:t>
            </a:r>
          </a:p>
          <a:p>
            <a:pPr lvl="0"/>
            <a:endParaRPr lang="en-GB" sz="2400" b="1" dirty="0"/>
          </a:p>
          <a:p>
            <a:pPr lvl="0" algn="ctr"/>
            <a:r>
              <a:rPr lang="en-GB" sz="2400" dirty="0"/>
              <a:t>A tua pegada digital é importante</a:t>
            </a:r>
          </a:p>
          <a:p>
            <a:pPr lvl="0" algn="ctr"/>
            <a:endParaRPr lang="en-GB" sz="2400" dirty="0"/>
          </a:p>
          <a:p>
            <a:pPr lvl="0" algn="ctr"/>
            <a:r>
              <a:rPr lang="en-GB" sz="2400" dirty="0"/>
              <a:t>O que publicas hoje pode afetar a tua escola, as tuas amizades e os teus futuros empregos.</a:t>
            </a:r>
          </a:p>
          <a:p>
            <a:pPr lvl="0" algn="ctr"/>
            <a:endParaRPr lang="en-GB" sz="2400" dirty="0"/>
          </a:p>
          <a:p>
            <a:pPr lvl="0" algn="ctr"/>
            <a:r>
              <a:rPr lang="en-GB" sz="2400" dirty="0"/>
              <a:t>Publica coisas de que te orgulhas!</a:t>
            </a:r>
          </a:p>
          <a:p>
            <a:pPr marL="0" marR="0">
              <a:buNone/>
            </a:pPr>
            <a:endParaRPr lang="el-GR" sz="2400" b="1" dirty="0">
              <a:solidFill>
                <a:srgbClr val="080301"/>
              </a:solidFill>
              <a:effectLst/>
              <a:latin typeface="Calibri" panose="020F0502020204030204" pitchFamily="34" charset="0"/>
              <a:ea typeface="Times New Roman" panose="02020603050405020304" pitchFamily="18" charset="0"/>
            </a:endParaRPr>
          </a:p>
          <a:p>
            <a:pPr marL="0" marR="0">
              <a:buNone/>
            </a:pPr>
            <a:endParaRPr lang="en-GB" sz="2400" dirty="0">
              <a:solidFill>
                <a:srgbClr val="08030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994204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90B46-07F3-069D-9947-08DBAB5CCA31}"/>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45E512ED-1A29-4EB6-4AB7-1E4E3B37004F}"/>
              </a:ext>
            </a:extLst>
          </p:cNvPr>
          <p:cNvSpPr>
            <a:spLocks noGrp="1"/>
          </p:cNvSpPr>
          <p:nvPr>
            <p:ph type="title"/>
          </p:nvPr>
        </p:nvSpPr>
        <p:spPr/>
        <p:txBody>
          <a:bodyPr lIns="91440"/>
          <a:lstStyle/>
          <a:p>
            <a:r>
              <a:rPr lang="en-US" sz="2400" i="1" dirty="0"/>
              <a:t>Módulo 8 (Professores): Bem-estar digital na sala de aula</a:t>
            </a:r>
            <a:endParaRPr lang="el-GR" sz="2400" dirty="0"/>
          </a:p>
        </p:txBody>
      </p:sp>
      <p:sp>
        <p:nvSpPr>
          <p:cNvPr id="6" name="Text Placeholder 5">
            <a:extLst>
              <a:ext uri="{FF2B5EF4-FFF2-40B4-BE49-F238E27FC236}">
                <a16:creationId xmlns:a16="http://schemas.microsoft.com/office/drawing/2014/main" id="{4FBAE7C9-3702-87BB-6D40-B84338DC0034}"/>
              </a:ext>
            </a:extLst>
          </p:cNvPr>
          <p:cNvSpPr>
            <a:spLocks noGrp="1"/>
          </p:cNvSpPr>
          <p:nvPr>
            <p:ph type="body" sz="quarter" idx="10"/>
          </p:nvPr>
        </p:nvSpPr>
        <p:spPr/>
        <p:txBody>
          <a:bodyPr/>
          <a:lstStyle/>
          <a:p>
            <a:endParaRPr lang="en-US" b="1" i="1" dirty="0">
              <a:solidFill>
                <a:schemeClr val="accent1">
                  <a:lumMod val="75000"/>
                </a:schemeClr>
              </a:solidFill>
            </a:endParaRPr>
          </a:p>
          <a:p>
            <a:r>
              <a:rPr lang="en-US" b="1" i="1" dirty="0">
                <a:solidFill>
                  <a:schemeClr val="accent1">
                    <a:lumMod val="75000"/>
                  </a:schemeClr>
                </a:solidFill>
              </a:rPr>
              <a:t>Tema 4: Cidadania digital</a:t>
            </a:r>
            <a:endParaRPr lang="en-GB" b="1" i="1" dirty="0">
              <a:solidFill>
                <a:srgbClr val="00B0F0"/>
              </a:solidFill>
            </a:endParaRPr>
          </a:p>
          <a:p>
            <a:r>
              <a:rPr lang="en-US" b="1" i="1" dirty="0">
                <a:solidFill>
                  <a:schemeClr val="accent1">
                    <a:lumMod val="75000"/>
                  </a:schemeClr>
                </a:solidFill>
              </a:rPr>
              <a:t> </a:t>
            </a:r>
            <a:endParaRPr lang="en-GB" b="1" i="1" dirty="0">
              <a:solidFill>
                <a:schemeClr val="accent1">
                  <a:lumMod val="75000"/>
                </a:schemeClr>
              </a:solidFill>
            </a:endParaRPr>
          </a:p>
        </p:txBody>
      </p:sp>
      <p:pic>
        <p:nvPicPr>
          <p:cNvPr id="2" name="Content Placeholder 1">
            <a:extLst>
              <a:ext uri="{FF2B5EF4-FFF2-40B4-BE49-F238E27FC236}">
                <a16:creationId xmlns:a16="http://schemas.microsoft.com/office/drawing/2014/main" id="{B40E9957-96B9-5339-75C4-8AFDCEC5B29D}"/>
              </a:ext>
            </a:extLst>
          </p:cNvPr>
          <p:cNvPicPr>
            <a:picLocks noGrp="1" noChangeAspect="1"/>
          </p:cNvPicPr>
          <p:nvPr>
            <p:ph sz="quarter" idx="12"/>
          </p:nvPr>
        </p:nvPicPr>
        <p:blipFill>
          <a:blip r:embed="rId3"/>
          <a:stretch>
            <a:fillRect/>
          </a:stretch>
        </p:blipFill>
        <p:spPr>
          <a:xfrm>
            <a:off x="9601431" y="5469025"/>
            <a:ext cx="2327333" cy="1068606"/>
          </a:xfrm>
          <a:prstGeom prst="rect">
            <a:avLst/>
          </a:prstGeom>
        </p:spPr>
      </p:pic>
      <p:sp>
        <p:nvSpPr>
          <p:cNvPr id="3" name="TextBox 2">
            <a:extLst>
              <a:ext uri="{FF2B5EF4-FFF2-40B4-BE49-F238E27FC236}">
                <a16:creationId xmlns:a16="http://schemas.microsoft.com/office/drawing/2014/main" id="{3AEF50ED-1200-A818-3685-7E09F50B03B9}"/>
              </a:ext>
            </a:extLst>
          </p:cNvPr>
          <p:cNvSpPr txBox="1"/>
          <p:nvPr/>
        </p:nvSpPr>
        <p:spPr>
          <a:xfrm>
            <a:off x="467590" y="1304387"/>
            <a:ext cx="10453255" cy="5302092"/>
          </a:xfrm>
          <a:prstGeom prst="rect">
            <a:avLst/>
          </a:prstGeom>
          <a:noFill/>
        </p:spPr>
        <p:txBody>
          <a:bodyPr wrap="square">
            <a:spAutoFit/>
          </a:bodyPr>
          <a:lstStyle/>
          <a:p>
            <a:pPr lvl="0" algn="ctr"/>
            <a:endParaRPr lang="en-GB" sz="2400" b="1" dirty="0">
              <a:solidFill>
                <a:schemeClr val="accent4">
                  <a:lumMod val="75000"/>
                </a:schemeClr>
              </a:solidFill>
            </a:endParaRPr>
          </a:p>
          <a:p>
            <a:pPr lvl="0" algn="ctr"/>
            <a:r>
              <a:rPr lang="en-GB" sz="2400" b="1" dirty="0">
                <a:solidFill>
                  <a:schemeClr val="accent4">
                    <a:lumMod val="75000"/>
                  </a:schemeClr>
                </a:solidFill>
              </a:rPr>
              <a:t>Atividade: «O Código da Sala de Aula» (Interativa)</a:t>
            </a:r>
            <a:endParaRPr lang="en-GB" sz="2400" dirty="0">
              <a:solidFill>
                <a:schemeClr val="accent4">
                  <a:lumMod val="75000"/>
                </a:schemeClr>
              </a:solidFill>
            </a:endParaRPr>
          </a:p>
          <a:p>
            <a:pPr lvl="1"/>
            <a:endParaRPr lang="en-GB" sz="2400" b="1" dirty="0"/>
          </a:p>
          <a:p>
            <a:pPr lvl="1" algn="ctr"/>
            <a:r>
              <a:rPr lang="en-GB" sz="2400" b="1" dirty="0"/>
              <a:t>Tarefa: </a:t>
            </a:r>
            <a:r>
              <a:rPr lang="en-GB" sz="2400" dirty="0"/>
              <a:t>Criar as nossas regras</a:t>
            </a:r>
          </a:p>
          <a:p>
            <a:pPr lvl="1" algn="ctr"/>
            <a:endParaRPr lang="en-GB" sz="2400" b="1" dirty="0"/>
          </a:p>
          <a:p>
            <a:pPr lvl="1" algn="ctr"/>
            <a:r>
              <a:rPr lang="en-GB" sz="2400" b="1" dirty="0"/>
              <a:t>Interação:</a:t>
            </a:r>
            <a:r>
              <a:rPr lang="en-GB" sz="2400" dirty="0"/>
              <a:t> </a:t>
            </a:r>
          </a:p>
          <a:p>
            <a:pPr lvl="1" algn="ctr"/>
            <a:r>
              <a:rPr lang="en-GB" sz="2400" dirty="0"/>
              <a:t>Faça um brainstorming de 3 regras para o chat do grupo da sua escola. </a:t>
            </a:r>
          </a:p>
          <a:p>
            <a:pPr lvl="1" algn="ctr"/>
            <a:r>
              <a:rPr lang="en-GB" sz="2400" dirty="0"/>
              <a:t>(por exemplo: «Não desabafar em público», «Comemorar as vitórias de todos»).</a:t>
            </a:r>
          </a:p>
          <a:p>
            <a:pPr lvl="0" algn="ctr"/>
            <a:endParaRPr lang="en-GB" sz="2400" dirty="0">
              <a:solidFill>
                <a:schemeClr val="accent4">
                  <a:lumMod val="75000"/>
                </a:schemeClr>
              </a:solidFill>
            </a:endParaRPr>
          </a:p>
          <a:p>
            <a:pPr lvl="0"/>
            <a:endParaRPr lang="el-GR" sz="2400" b="1" dirty="0"/>
          </a:p>
          <a:p>
            <a:pPr lvl="0"/>
            <a:endParaRPr lang="en-GB" sz="2200" dirty="0"/>
          </a:p>
          <a:p>
            <a:pPr lvl="0"/>
            <a:endParaRPr lang="en-GB" sz="1000" b="1" dirty="0"/>
          </a:p>
          <a:p>
            <a:pPr lvl="0" algn="ctr"/>
            <a:endParaRPr lang="en-GB" sz="2400" dirty="0"/>
          </a:p>
          <a:p>
            <a:pPr lvl="0" algn="ctr"/>
            <a:endParaRPr lang="en-GB"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149753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CBF2AE-0CDA-98CD-F9C9-32DE5137B6DB}"/>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C41EF681-6696-42CF-5F15-ADE38AB2382C}"/>
              </a:ext>
            </a:extLst>
          </p:cNvPr>
          <p:cNvSpPr>
            <a:spLocks noGrp="1"/>
          </p:cNvSpPr>
          <p:nvPr>
            <p:ph type="title"/>
          </p:nvPr>
        </p:nvSpPr>
        <p:spPr/>
        <p:txBody>
          <a:bodyPr lIns="91440"/>
          <a:lstStyle/>
          <a:p>
            <a:r>
              <a:rPr lang="en-US" sz="2400" i="1" dirty="0"/>
              <a:t>Módulo 8 (Professores): Bem-estar digital na sala de aula</a:t>
            </a:r>
            <a:endParaRPr lang="el-GR" sz="2400" dirty="0"/>
          </a:p>
        </p:txBody>
      </p:sp>
      <p:pic>
        <p:nvPicPr>
          <p:cNvPr id="2" name="Content Placeholder 1">
            <a:extLst>
              <a:ext uri="{FF2B5EF4-FFF2-40B4-BE49-F238E27FC236}">
                <a16:creationId xmlns:a16="http://schemas.microsoft.com/office/drawing/2014/main" id="{04556973-67E5-21FA-11B6-56890182BE68}"/>
              </a:ext>
            </a:extLst>
          </p:cNvPr>
          <p:cNvPicPr>
            <a:picLocks noGrp="1" noChangeAspect="1"/>
          </p:cNvPicPr>
          <p:nvPr>
            <p:ph sz="quarter" idx="12"/>
          </p:nvPr>
        </p:nvPicPr>
        <p:blipFill>
          <a:blip r:embed="rId3"/>
          <a:stretch>
            <a:fillRect/>
          </a:stretch>
        </p:blipFill>
        <p:spPr>
          <a:xfrm>
            <a:off x="9601431" y="5469025"/>
            <a:ext cx="2327333" cy="1068606"/>
          </a:xfrm>
          <a:prstGeom prst="rect">
            <a:avLst/>
          </a:prstGeom>
        </p:spPr>
      </p:pic>
      <p:sp>
        <p:nvSpPr>
          <p:cNvPr id="3" name="TextBox 2">
            <a:extLst>
              <a:ext uri="{FF2B5EF4-FFF2-40B4-BE49-F238E27FC236}">
                <a16:creationId xmlns:a16="http://schemas.microsoft.com/office/drawing/2014/main" id="{79297A61-C2A5-247E-5BE5-F8CA51F16886}"/>
              </a:ext>
            </a:extLst>
          </p:cNvPr>
          <p:cNvSpPr txBox="1"/>
          <p:nvPr/>
        </p:nvSpPr>
        <p:spPr>
          <a:xfrm>
            <a:off x="467590" y="1304387"/>
            <a:ext cx="10453255" cy="4963538"/>
          </a:xfrm>
          <a:prstGeom prst="rect">
            <a:avLst/>
          </a:prstGeom>
          <a:noFill/>
        </p:spPr>
        <p:txBody>
          <a:bodyPr wrap="square">
            <a:spAutoFit/>
          </a:bodyPr>
          <a:lstStyle/>
          <a:p>
            <a:pPr lvl="0" algn="ctr"/>
            <a:endParaRPr lang="en-GB" sz="2400" b="1" dirty="0">
              <a:solidFill>
                <a:schemeClr val="accent4">
                  <a:lumMod val="75000"/>
                </a:schemeClr>
              </a:solidFill>
            </a:endParaRPr>
          </a:p>
          <a:p>
            <a:pPr lvl="0" algn="ctr"/>
            <a:r>
              <a:rPr lang="en-GB" sz="2400" b="1" dirty="0">
                <a:solidFill>
                  <a:schemeClr val="accent4">
                    <a:lumMod val="75000"/>
                  </a:schemeClr>
                </a:solidFill>
              </a:rPr>
              <a:t>Atividade: «O teu compromisso pessoal» (Individual)</a:t>
            </a:r>
          </a:p>
          <a:p>
            <a:pPr lvl="0" algn="ctr"/>
            <a:endParaRPr lang="en-GB" sz="2400" dirty="0"/>
          </a:p>
          <a:p>
            <a:pPr lvl="1" algn="ctr"/>
            <a:r>
              <a:rPr lang="en-GB" sz="2400" b="1" dirty="0"/>
              <a:t>Tarefa: </a:t>
            </a:r>
            <a:r>
              <a:rPr lang="en-GB" sz="2400" dirty="0"/>
              <a:t>Torná-lo oficial</a:t>
            </a:r>
          </a:p>
          <a:p>
            <a:pPr lvl="1" algn="ctr"/>
            <a:endParaRPr lang="en-GB" sz="2400" b="1" dirty="0"/>
          </a:p>
          <a:p>
            <a:pPr lvl="1" algn="ctr"/>
            <a:r>
              <a:rPr lang="en-GB" sz="2400" b="1" dirty="0"/>
              <a:t>Interação:</a:t>
            </a:r>
            <a:r>
              <a:rPr lang="en-GB" sz="2400" dirty="0"/>
              <a:t> </a:t>
            </a:r>
          </a:p>
          <a:p>
            <a:pPr lvl="1" algn="ctr"/>
            <a:r>
              <a:rPr lang="en-GB" sz="2400" dirty="0"/>
              <a:t>Escreva os seus 3 a 5 compromissos pessoais </a:t>
            </a:r>
          </a:p>
          <a:p>
            <a:pPr lvl="1" algn="ctr"/>
            <a:r>
              <a:rPr lang="en-GB" sz="2400" dirty="0"/>
              <a:t>(por exemplo, “Eu vou…”) </a:t>
            </a:r>
          </a:p>
          <a:p>
            <a:pPr lvl="1" algn="ctr"/>
            <a:r>
              <a:rPr lang="en-GB" sz="2400" dirty="0"/>
              <a:t>num “Cartão de Compromisso” para levar para casa.</a:t>
            </a:r>
          </a:p>
          <a:p>
            <a:pPr lvl="0" algn="ctr"/>
            <a:endParaRPr lang="en-GB" sz="2400" dirty="0">
              <a:solidFill>
                <a:schemeClr val="accent4">
                  <a:lumMod val="75000"/>
                </a:schemeClr>
              </a:solidFill>
            </a:endParaRPr>
          </a:p>
          <a:p>
            <a:pPr lvl="0" algn="ctr"/>
            <a:endParaRPr lang="en-GB" sz="1000" b="1" dirty="0"/>
          </a:p>
          <a:p>
            <a:pPr lvl="0" algn="ctr"/>
            <a:endParaRPr lang="en-GB" sz="2400" dirty="0"/>
          </a:p>
          <a:p>
            <a:pPr lvl="0" algn="ctr"/>
            <a:endParaRPr lang="en-GB"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 Placeholder 4">
            <a:extLst>
              <a:ext uri="{FF2B5EF4-FFF2-40B4-BE49-F238E27FC236}">
                <a16:creationId xmlns:a16="http://schemas.microsoft.com/office/drawing/2014/main" id="{3B40B788-25A1-2DEA-880E-D495D5BCC5B4}"/>
              </a:ext>
            </a:extLst>
          </p:cNvPr>
          <p:cNvSpPr>
            <a:spLocks noGrp="1"/>
          </p:cNvSpPr>
          <p:nvPr>
            <p:ph type="body" sz="quarter" idx="10"/>
          </p:nvPr>
        </p:nvSpPr>
        <p:spPr/>
        <p:txBody>
          <a:bodyPr/>
          <a:lstStyle/>
          <a:p>
            <a:r>
              <a:rPr lang="en-US" b="1" i="1" dirty="0">
                <a:solidFill>
                  <a:schemeClr val="accent1">
                    <a:lumMod val="75000"/>
                  </a:schemeClr>
                </a:solidFill>
              </a:rPr>
              <a:t>Tópico 4: Cidadania digital</a:t>
            </a:r>
          </a:p>
        </p:txBody>
      </p:sp>
    </p:spTree>
    <p:extLst>
      <p:ext uri="{BB962C8B-B14F-4D97-AF65-F5344CB8AC3E}">
        <p14:creationId xmlns:p14="http://schemas.microsoft.com/office/powerpoint/2010/main" val="997851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AE6D5-4BD4-EF70-9A78-C38B3735BC7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D0F0F46-1404-8612-DA0F-119FF549FBED}"/>
              </a:ext>
            </a:extLst>
          </p:cNvPr>
          <p:cNvSpPr>
            <a:spLocks noGrp="1"/>
          </p:cNvSpPr>
          <p:nvPr>
            <p:ph type="ctrTitle"/>
          </p:nvPr>
        </p:nvSpPr>
        <p:spPr>
          <a:xfrm>
            <a:off x="405246" y="1768632"/>
            <a:ext cx="6821956" cy="1334065"/>
          </a:xfrm>
        </p:spPr>
        <p:txBody>
          <a:bodyPr/>
          <a:lstStyle/>
          <a:p>
            <a:r>
              <a:rPr lang="en-US" b="0" i="1" dirty="0"/>
              <a:t>Fim do Módulo 8 (Professores): </a:t>
            </a:r>
            <a:br>
              <a:rPr lang="en-US" b="0" i="1" dirty="0"/>
            </a:br>
            <a:r>
              <a:rPr lang="en-US" b="0" i="1" dirty="0"/>
              <a:t>Bem-estar digital na sala de aula</a:t>
            </a:r>
            <a:endParaRPr lang="LID4096" b="0" dirty="0"/>
          </a:p>
        </p:txBody>
      </p:sp>
      <p:pic>
        <p:nvPicPr>
          <p:cNvPr id="8" name="Picture 7">
            <a:extLst>
              <a:ext uri="{FF2B5EF4-FFF2-40B4-BE49-F238E27FC236}">
                <a16:creationId xmlns:a16="http://schemas.microsoft.com/office/drawing/2014/main" id="{EB5DE78C-1BD8-E47F-1854-46AC8DCEDF8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461" y="2940275"/>
            <a:ext cx="5270539" cy="2763427"/>
          </a:xfrm>
          <a:prstGeom prst="rect">
            <a:avLst/>
          </a:prstGeom>
        </p:spPr>
      </p:pic>
    </p:spTree>
    <p:extLst>
      <p:ext uri="{BB962C8B-B14F-4D97-AF65-F5344CB8AC3E}">
        <p14:creationId xmlns:p14="http://schemas.microsoft.com/office/powerpoint/2010/main" val="657895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7061E-C86D-651E-3E36-B5C1E36940D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9A16618C-B37C-7BBA-B60D-F2F1A3AEAB3E}"/>
              </a:ext>
            </a:extLst>
          </p:cNvPr>
          <p:cNvSpPr>
            <a:spLocks noGrp="1"/>
          </p:cNvSpPr>
          <p:nvPr>
            <p:ph type="title"/>
          </p:nvPr>
        </p:nvSpPr>
        <p:spPr/>
        <p:txBody>
          <a:bodyPr lIns="91440"/>
          <a:lstStyle/>
          <a:p>
            <a:r>
              <a:rPr lang="en-US" sz="2400" i="1" dirty="0"/>
              <a:t>Módulo 8 (Professores): Bem-estar digital na sala de aula</a:t>
            </a:r>
            <a:endParaRPr lang="el-GR" sz="2400" dirty="0"/>
          </a:p>
        </p:txBody>
      </p:sp>
      <p:sp>
        <p:nvSpPr>
          <p:cNvPr id="6" name="Text Placeholder 5">
            <a:extLst>
              <a:ext uri="{FF2B5EF4-FFF2-40B4-BE49-F238E27FC236}">
                <a16:creationId xmlns:a16="http://schemas.microsoft.com/office/drawing/2014/main" id="{C7E7FAC4-7448-2ADC-CB70-39FC7D3F3AAE}"/>
              </a:ext>
            </a:extLst>
          </p:cNvPr>
          <p:cNvSpPr>
            <a:spLocks noGrp="1"/>
          </p:cNvSpPr>
          <p:nvPr>
            <p:ph type="body" sz="quarter" idx="10"/>
          </p:nvPr>
        </p:nvSpPr>
        <p:spPr/>
        <p:txBody>
          <a:bodyPr/>
          <a:lstStyle/>
          <a:p>
            <a:endParaRPr lang="el-GR" b="1" i="1" dirty="0">
              <a:solidFill>
                <a:schemeClr val="accent1">
                  <a:lumMod val="75000"/>
                </a:schemeClr>
              </a:solidFill>
            </a:endParaRPr>
          </a:p>
          <a:p>
            <a:r>
              <a:rPr lang="en-US" b="1" i="1" dirty="0">
                <a:solidFill>
                  <a:schemeClr val="accent1">
                    <a:lumMod val="75000"/>
                  </a:schemeClr>
                </a:solidFill>
              </a:rPr>
              <a:t>Tópico 1: Compreender o ciberbullying</a:t>
            </a: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3CC66ED3-CDF8-5D92-CC54-5149A01B92CC}"/>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23251F34-C4B2-9B7F-DE60-29070D54B430}"/>
              </a:ext>
            </a:extLst>
          </p:cNvPr>
          <p:cNvSpPr txBox="1"/>
          <p:nvPr/>
        </p:nvSpPr>
        <p:spPr>
          <a:xfrm>
            <a:off x="149679" y="1405534"/>
            <a:ext cx="11336483" cy="4809650"/>
          </a:xfrm>
          <a:prstGeom prst="rect">
            <a:avLst/>
          </a:prstGeom>
          <a:noFill/>
        </p:spPr>
        <p:txBody>
          <a:bodyPr wrap="square">
            <a:spAutoFit/>
          </a:bodyPr>
          <a:lstStyle/>
          <a:p>
            <a:pPr lvl="0"/>
            <a:r>
              <a:rPr lang="en-GB" sz="2400" b="1" dirty="0"/>
              <a:t>O que é o ciberbullying?</a:t>
            </a:r>
          </a:p>
          <a:p>
            <a:pPr lvl="0"/>
            <a:endParaRPr lang="en-GB" sz="2400" dirty="0"/>
          </a:p>
          <a:p>
            <a:pPr lvl="1"/>
            <a:endParaRPr lang="en-GB" sz="2400" dirty="0"/>
          </a:p>
          <a:p>
            <a:pPr lvl="1"/>
            <a:endParaRPr lang="en-GB" sz="2400" dirty="0"/>
          </a:p>
          <a:p>
            <a:pPr lvl="1" algn="ctr"/>
            <a:r>
              <a:rPr lang="en-GB" sz="2400" dirty="0"/>
              <a:t>É um dano repetido e intencional causado através de ecrãs. </a:t>
            </a:r>
          </a:p>
          <a:p>
            <a:pPr lvl="1" algn="ctr"/>
            <a:endParaRPr lang="en-GB" sz="2400" dirty="0"/>
          </a:p>
          <a:p>
            <a:pPr lvl="1" algn="ctr"/>
            <a:r>
              <a:rPr lang="en-GB" sz="2400" dirty="0"/>
              <a:t>Pode acontecer em qualquer lugar, a qualquer hora.</a:t>
            </a:r>
          </a:p>
          <a:p>
            <a:pPr lvl="1" algn="ctr"/>
            <a:endParaRPr lang="en-GB" sz="2400" b="1" dirty="0"/>
          </a:p>
          <a:p>
            <a:pPr lvl="1" algn="ctr"/>
            <a:r>
              <a:rPr lang="en-GB" sz="2400" b="1" dirty="0"/>
              <a:t>Pontos-chave: </a:t>
            </a:r>
            <a:r>
              <a:rPr lang="en-GB" sz="2400" dirty="0"/>
              <a:t>Espalhar </a:t>
            </a:r>
            <a:r>
              <a:rPr lang="en-GB" sz="2400" dirty="0" err="1"/>
              <a:t>boatos</a:t>
            </a:r>
            <a:r>
              <a:rPr lang="en-GB" sz="2400" dirty="0"/>
              <a:t>, enviar mensagens diretas maldosas ou partilhar fotos privadas.</a:t>
            </a:r>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859871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3AB995-4B6A-ED92-3D9D-5CC49CFD9FB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F356F851-1086-1D2B-9019-E3DAA9A03ABB}"/>
              </a:ext>
            </a:extLst>
          </p:cNvPr>
          <p:cNvSpPr>
            <a:spLocks noGrp="1"/>
          </p:cNvSpPr>
          <p:nvPr>
            <p:ph type="title"/>
          </p:nvPr>
        </p:nvSpPr>
        <p:spPr/>
        <p:txBody>
          <a:bodyPr lIns="91440"/>
          <a:lstStyle/>
          <a:p>
            <a:r>
              <a:rPr lang="en-US" sz="2400" i="1" dirty="0"/>
              <a:t>Módulo 8 (Professores): Bem-estar digital na sala de aula</a:t>
            </a:r>
            <a:endParaRPr lang="el-GR" sz="2400" dirty="0"/>
          </a:p>
        </p:txBody>
      </p:sp>
      <p:sp>
        <p:nvSpPr>
          <p:cNvPr id="6" name="Text Placeholder 5">
            <a:extLst>
              <a:ext uri="{FF2B5EF4-FFF2-40B4-BE49-F238E27FC236}">
                <a16:creationId xmlns:a16="http://schemas.microsoft.com/office/drawing/2014/main" id="{BE00D98A-C89D-69BD-6ED9-A845AB5973DD}"/>
              </a:ext>
            </a:extLst>
          </p:cNvPr>
          <p:cNvSpPr>
            <a:spLocks noGrp="1"/>
          </p:cNvSpPr>
          <p:nvPr>
            <p:ph type="body" sz="quarter" idx="10"/>
          </p:nvPr>
        </p:nvSpPr>
        <p:spPr/>
        <p:txBody>
          <a:bodyPr/>
          <a:lstStyle/>
          <a:p>
            <a:endParaRPr lang="en-US" b="1" i="1" dirty="0">
              <a:solidFill>
                <a:schemeClr val="accent6">
                  <a:lumMod val="75000"/>
                </a:schemeClr>
              </a:solidFill>
            </a:endParaRPr>
          </a:p>
          <a:p>
            <a:endParaRPr lang="el-GR" b="1" i="1" dirty="0">
              <a:solidFill>
                <a:schemeClr val="accent6">
                  <a:lumMod val="75000"/>
                </a:schemeClr>
              </a:solidFill>
            </a:endParaRPr>
          </a:p>
          <a:p>
            <a:r>
              <a:rPr lang="en-US" b="1" i="1" dirty="0">
                <a:solidFill>
                  <a:schemeClr val="accent1">
                    <a:lumMod val="75000"/>
                  </a:schemeClr>
                </a:solidFill>
              </a:rPr>
              <a:t>Tópico 1: Desvendando o ciberbullying</a:t>
            </a:r>
          </a:p>
          <a:p>
            <a:endParaRPr lang="en-US" b="1" i="1" dirty="0">
              <a:solidFill>
                <a:schemeClr val="accent6">
                  <a:lumMod val="75000"/>
                </a:schemeClr>
              </a:solidFill>
            </a:endParaRPr>
          </a:p>
          <a:p>
            <a:endParaRPr lang="en-US" b="1" i="1" dirty="0">
              <a:solidFill>
                <a:schemeClr val="accent6">
                  <a:lumMod val="75000"/>
                </a:schemeClr>
              </a:solidFill>
            </a:endParaRPr>
          </a:p>
        </p:txBody>
      </p:sp>
      <p:pic>
        <p:nvPicPr>
          <p:cNvPr id="3" name="Content Placeholder 1">
            <a:extLst>
              <a:ext uri="{FF2B5EF4-FFF2-40B4-BE49-F238E27FC236}">
                <a16:creationId xmlns:a16="http://schemas.microsoft.com/office/drawing/2014/main" id="{70B39196-1EE7-9405-83A6-60B7814E4187}"/>
              </a:ext>
            </a:extLst>
          </p:cNvPr>
          <p:cNvPicPr>
            <a:picLocks noGrp="1" noChangeAspect="1"/>
          </p:cNvPicPr>
          <p:nvPr>
            <p:ph sz="quarter" idx="12"/>
          </p:nvPr>
        </p:nvPicPr>
        <p:blipFill>
          <a:blip r:embed="rId3"/>
          <a:stretch>
            <a:fillRect/>
          </a:stretch>
        </p:blipFill>
        <p:spPr>
          <a:xfrm>
            <a:off x="9861203" y="5367073"/>
            <a:ext cx="1648460" cy="756899"/>
          </a:xfrm>
          <a:prstGeom prst="rect">
            <a:avLst/>
          </a:prstGeom>
        </p:spPr>
      </p:pic>
      <p:sp>
        <p:nvSpPr>
          <p:cNvPr id="4" name="TextBox 3">
            <a:extLst>
              <a:ext uri="{FF2B5EF4-FFF2-40B4-BE49-F238E27FC236}">
                <a16:creationId xmlns:a16="http://schemas.microsoft.com/office/drawing/2014/main" id="{5E62CBBD-8353-291A-AD37-8B1B31C191C9}"/>
              </a:ext>
            </a:extLst>
          </p:cNvPr>
          <p:cNvSpPr txBox="1"/>
          <p:nvPr/>
        </p:nvSpPr>
        <p:spPr>
          <a:xfrm>
            <a:off x="97969" y="1405534"/>
            <a:ext cx="9763233" cy="3456587"/>
          </a:xfrm>
          <a:prstGeom prst="rect">
            <a:avLst/>
          </a:prstGeom>
          <a:noFill/>
        </p:spPr>
        <p:txBody>
          <a:bodyPr wrap="square">
            <a:spAutoFit/>
          </a:bodyPr>
          <a:lstStyle/>
          <a:p>
            <a:pPr marR="0" lvl="0">
              <a:lnSpc>
                <a:spcPct val="107000"/>
              </a:lnSpc>
              <a:spcAft>
                <a:spcPts val="800"/>
              </a:spcAft>
              <a:buSzPts val="1000"/>
              <a:tabLst>
                <a:tab pos="457200" algn="l"/>
              </a:tabLst>
            </a:pPr>
            <a:r>
              <a:rPr lang="en-GB" sz="2400" b="1"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As diferentes facetas dos danos online</a:t>
            </a:r>
            <a:endParaRPr lang="en-GB" sz="2400" b="1" dirty="0">
              <a:solidFill>
                <a:srgbClr val="080301"/>
              </a:solidFill>
              <a:latin typeface="Calibri" panose="020F0502020204030204" pitchFamily="34" charset="0"/>
              <a:ea typeface="Calibri" panose="020F0502020204030204" pitchFamily="34" charset="0"/>
              <a:cs typeface="Times New Roman" panose="02020603050405020304" pitchFamily="18" charset="0"/>
            </a:endParaRPr>
          </a:p>
          <a:p>
            <a:pPr marR="0" lvl="0">
              <a:lnSpc>
                <a:spcPct val="107000"/>
              </a:lnSpc>
              <a:spcAft>
                <a:spcPts val="800"/>
              </a:spcAft>
              <a:buSzPts val="1000"/>
              <a:tabLst>
                <a:tab pos="457200" algn="l"/>
              </a:tabLst>
            </a:pPr>
            <a:endParaRPr lang="en-GB" sz="2400" b="1"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0" algn="ctr">
              <a:lnSpc>
                <a:spcPct val="107000"/>
              </a:lnSpc>
              <a:spcAft>
                <a:spcPts val="800"/>
              </a:spcAft>
              <a:buSzPts val="1000"/>
              <a:tabLst>
                <a:tab pos="4572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Identificar os sinais</a:t>
            </a:r>
          </a:p>
          <a:p>
            <a:pPr marR="0" lvl="0" algn="ctr">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Aft>
                <a:spcPts val="800"/>
              </a:spcAft>
              <a:buSzPts val="1000"/>
              <a:buFont typeface="Wingdings" panose="05000000000000000000" pitchFamily="2" charset="2"/>
              <a:buChar char=""/>
              <a:tabLst>
                <a:tab pos="1371600" algn="l"/>
              </a:tabLst>
            </a:pPr>
            <a:r>
              <a:rPr lang="en-GB" sz="2400" b="1"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Flaming: </a:t>
            </a: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«Discussões online» acaloradas.</a:t>
            </a:r>
          </a:p>
          <a:p>
            <a:pPr marL="1143000" marR="0" lvl="2" indent="-228600">
              <a:lnSpc>
                <a:spcPct val="107000"/>
              </a:lnSpc>
              <a:spcAft>
                <a:spcPts val="800"/>
              </a:spcAft>
              <a:buSzPts val="1000"/>
              <a:buFont typeface="Wingdings" panose="05000000000000000000" pitchFamily="2" charset="2"/>
              <a:buChar char=""/>
              <a:tabLst>
                <a:tab pos="1371600" algn="l"/>
              </a:tabLst>
            </a:pPr>
            <a:r>
              <a:rPr lang="en-GB" sz="2400" b="1"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Exclusão: </a:t>
            </a: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Deixar alguém de fora do chat em grupo de propósito.</a:t>
            </a:r>
          </a:p>
          <a:p>
            <a:pPr marL="1143000" marR="0" lvl="2" indent="-228600">
              <a:lnSpc>
                <a:spcPct val="107000"/>
              </a:lnSpc>
              <a:spcAft>
                <a:spcPts val="800"/>
              </a:spcAft>
              <a:buSzPts val="1000"/>
              <a:buFont typeface="Wingdings" panose="05000000000000000000" pitchFamily="2" charset="2"/>
              <a:buChar char=""/>
              <a:tabLst>
                <a:tab pos="1371600" algn="l"/>
              </a:tabLst>
            </a:pPr>
            <a:r>
              <a:rPr lang="en-GB" sz="2400" b="1"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Divulgação: </a:t>
            </a: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Partilhar os segredos ou desenhos privados de alguém.</a:t>
            </a:r>
          </a:p>
        </p:txBody>
      </p:sp>
    </p:spTree>
    <p:extLst>
      <p:ext uri="{BB962C8B-B14F-4D97-AF65-F5344CB8AC3E}">
        <p14:creationId xmlns:p14="http://schemas.microsoft.com/office/powerpoint/2010/main" val="20792271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52CA0-9974-F78D-B9C8-634A57E90BA7}"/>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BBF6C448-8795-9D0C-8015-7C3D9DF495B1}"/>
              </a:ext>
            </a:extLst>
          </p:cNvPr>
          <p:cNvSpPr>
            <a:spLocks noGrp="1"/>
          </p:cNvSpPr>
          <p:nvPr>
            <p:ph type="title"/>
          </p:nvPr>
        </p:nvSpPr>
        <p:spPr/>
        <p:txBody>
          <a:bodyPr lIns="91440"/>
          <a:lstStyle/>
          <a:p>
            <a:r>
              <a:rPr lang="en-US" sz="2400" i="1" dirty="0"/>
              <a:t>Módulo 8 (Professores): Bem-estar digital na sala de aula</a:t>
            </a:r>
            <a:endParaRPr lang="el-GR" sz="2400" dirty="0"/>
          </a:p>
        </p:txBody>
      </p:sp>
      <p:sp>
        <p:nvSpPr>
          <p:cNvPr id="6" name="Text Placeholder 5">
            <a:extLst>
              <a:ext uri="{FF2B5EF4-FFF2-40B4-BE49-F238E27FC236}">
                <a16:creationId xmlns:a16="http://schemas.microsoft.com/office/drawing/2014/main" id="{9CA9F4BC-050C-D1E8-077A-49FF67E98168}"/>
              </a:ext>
            </a:extLst>
          </p:cNvPr>
          <p:cNvSpPr>
            <a:spLocks noGrp="1"/>
          </p:cNvSpPr>
          <p:nvPr>
            <p:ph type="body" sz="quarter" idx="10"/>
          </p:nvPr>
        </p:nvSpPr>
        <p:spPr/>
        <p:txBody>
          <a:bodyPr/>
          <a:lstStyle/>
          <a:p>
            <a:endParaRPr lang="en-US" b="1" i="1" dirty="0">
              <a:solidFill>
                <a:schemeClr val="accent6">
                  <a:lumMod val="75000"/>
                </a:schemeClr>
              </a:solidFill>
            </a:endParaRPr>
          </a:p>
          <a:p>
            <a:endParaRPr lang="el-GR" b="1" i="1" dirty="0">
              <a:solidFill>
                <a:schemeClr val="accent6">
                  <a:lumMod val="75000"/>
                </a:schemeClr>
              </a:solidFill>
            </a:endParaRPr>
          </a:p>
          <a:p>
            <a:r>
              <a:rPr lang="en-US" b="1" i="1" dirty="0">
                <a:solidFill>
                  <a:schemeClr val="accent1">
                    <a:lumMod val="75000"/>
                  </a:schemeClr>
                </a:solidFill>
              </a:rPr>
              <a:t>Tópico 1: Desvendando o cyberbullying</a:t>
            </a:r>
          </a:p>
          <a:p>
            <a:endParaRPr lang="el-GR" b="1" i="1" dirty="0">
              <a:solidFill>
                <a:schemeClr val="accent6">
                  <a:lumMod val="75000"/>
                </a:schemeClr>
              </a:solidFill>
            </a:endParaRPr>
          </a:p>
          <a:p>
            <a:endParaRPr lang="en-US" b="1" i="1" dirty="0">
              <a:solidFill>
                <a:schemeClr val="accent6">
                  <a:lumMod val="75000"/>
                </a:schemeClr>
              </a:solidFill>
            </a:endParaRPr>
          </a:p>
        </p:txBody>
      </p:sp>
      <p:pic>
        <p:nvPicPr>
          <p:cNvPr id="3" name="Content Placeholder 1">
            <a:extLst>
              <a:ext uri="{FF2B5EF4-FFF2-40B4-BE49-F238E27FC236}">
                <a16:creationId xmlns:a16="http://schemas.microsoft.com/office/drawing/2014/main" id="{CEF9C920-2EF8-2618-4E68-6625325F33E6}"/>
              </a:ext>
            </a:extLst>
          </p:cNvPr>
          <p:cNvPicPr>
            <a:picLocks noGrp="1" noChangeAspect="1"/>
          </p:cNvPicPr>
          <p:nvPr>
            <p:ph sz="quarter" idx="12"/>
          </p:nvPr>
        </p:nvPicPr>
        <p:blipFill>
          <a:blip r:embed="rId3"/>
          <a:stretch>
            <a:fillRect/>
          </a:stretch>
        </p:blipFill>
        <p:spPr>
          <a:xfrm>
            <a:off x="9902767" y="5647627"/>
            <a:ext cx="2002432" cy="919427"/>
          </a:xfrm>
          <a:prstGeom prst="rect">
            <a:avLst/>
          </a:prstGeom>
        </p:spPr>
      </p:pic>
      <p:sp>
        <p:nvSpPr>
          <p:cNvPr id="5" name="TextBox 4">
            <a:extLst>
              <a:ext uri="{FF2B5EF4-FFF2-40B4-BE49-F238E27FC236}">
                <a16:creationId xmlns:a16="http://schemas.microsoft.com/office/drawing/2014/main" id="{87714A5A-59C0-8F2E-7E1D-E5889A20F7F6}"/>
              </a:ext>
            </a:extLst>
          </p:cNvPr>
          <p:cNvSpPr txBox="1"/>
          <p:nvPr/>
        </p:nvSpPr>
        <p:spPr>
          <a:xfrm>
            <a:off x="97970" y="1469837"/>
            <a:ext cx="10001995" cy="3664721"/>
          </a:xfrm>
          <a:prstGeom prst="rect">
            <a:avLst/>
          </a:prstGeom>
          <a:noFill/>
        </p:spPr>
        <p:txBody>
          <a:bodyPr wrap="square">
            <a:spAutoFit/>
          </a:bodyPr>
          <a:lstStyle/>
          <a:p>
            <a:pPr lvl="0"/>
            <a:r>
              <a:rPr lang="en-GB" sz="2400" b="1" dirty="0"/>
              <a:t>Por que é </a:t>
            </a:r>
            <a:r>
              <a:rPr lang="en-GB" sz="2400" b="1" dirty="0" err="1"/>
              <a:t>importante</a:t>
            </a:r>
            <a:r>
              <a:rPr lang="en-GB" sz="2400" b="1" dirty="0"/>
              <a:t> - Por que dói mais online</a:t>
            </a:r>
            <a:endParaRPr lang="en-GB" sz="2400" dirty="0"/>
          </a:p>
          <a:p>
            <a:pPr lvl="1"/>
            <a:endParaRPr lang="en-GB" sz="2400" dirty="0"/>
          </a:p>
          <a:p>
            <a:pPr lvl="1" algn="ctr"/>
            <a:r>
              <a:rPr lang="en-GB" sz="2400" dirty="0"/>
              <a:t>O coração «offline»</a:t>
            </a:r>
          </a:p>
          <a:p>
            <a:pPr lvl="1"/>
            <a:endParaRPr lang="en-GB" sz="2400" dirty="0"/>
          </a:p>
          <a:p>
            <a:pPr lvl="1" algn="ctr"/>
            <a:r>
              <a:rPr lang="en-GB" sz="2400" dirty="0"/>
              <a:t>As palavras online deixam «pegadas digitais» que permanecem para sempre. </a:t>
            </a:r>
          </a:p>
          <a:p>
            <a:pPr lvl="1" algn="ctr"/>
            <a:endParaRPr lang="en-GB" sz="2400" dirty="0"/>
          </a:p>
          <a:p>
            <a:pPr lvl="1" algn="ctr"/>
            <a:r>
              <a:rPr lang="en-GB" sz="2400" dirty="0"/>
              <a:t>Podem fazer com que as pessoas se sintam solitárias, ansiosas </a:t>
            </a:r>
          </a:p>
          <a:p>
            <a:pPr lvl="1" algn="ctr"/>
            <a:r>
              <a:rPr lang="en-GB" sz="2400" dirty="0"/>
              <a:t>ou tristes, mesmo quando o telemóvel está desligado.</a:t>
            </a:r>
          </a:p>
          <a:p>
            <a:pPr marR="0" lvl="0" algn="ctr">
              <a:lnSpc>
                <a:spcPct val="150000"/>
              </a:lnSpc>
              <a:buSzPts val="1000"/>
              <a:tabLst>
                <a:tab pos="678180" algn="l"/>
              </a:tabLst>
            </a:pPr>
            <a:endParaRPr lang="en-GB" sz="1200" dirty="0">
              <a:solidFill>
                <a:srgbClr val="080301"/>
              </a:solidFill>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34988685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77DFC-ACD6-6FF9-1B28-B91008442DBC}"/>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073AADF1-BBB9-BC9B-F94B-DBB47BDAD565}"/>
              </a:ext>
            </a:extLst>
          </p:cNvPr>
          <p:cNvSpPr>
            <a:spLocks noGrp="1"/>
          </p:cNvSpPr>
          <p:nvPr>
            <p:ph type="title"/>
          </p:nvPr>
        </p:nvSpPr>
        <p:spPr/>
        <p:txBody>
          <a:bodyPr lIns="91440"/>
          <a:lstStyle/>
          <a:p>
            <a:r>
              <a:rPr lang="en-US" sz="2400" i="1" dirty="0"/>
              <a:t>Módulo 8 (Professores): Bem-estar digital na sala de aula</a:t>
            </a:r>
            <a:endParaRPr lang="el-GR" sz="2400" dirty="0"/>
          </a:p>
        </p:txBody>
      </p:sp>
      <p:sp>
        <p:nvSpPr>
          <p:cNvPr id="6" name="Text Placeholder 5">
            <a:extLst>
              <a:ext uri="{FF2B5EF4-FFF2-40B4-BE49-F238E27FC236}">
                <a16:creationId xmlns:a16="http://schemas.microsoft.com/office/drawing/2014/main" id="{C5FBF975-4F4A-5839-2B7B-D667113964C6}"/>
              </a:ext>
            </a:extLst>
          </p:cNvPr>
          <p:cNvSpPr>
            <a:spLocks noGrp="1"/>
          </p:cNvSpPr>
          <p:nvPr>
            <p:ph type="body" sz="quarter" idx="10"/>
          </p:nvPr>
        </p:nvSpPr>
        <p:spPr/>
        <p:txBody>
          <a:bodyPr/>
          <a:lstStyle/>
          <a:p>
            <a:endParaRPr lang="en-US" b="1" dirty="0">
              <a:solidFill>
                <a:schemeClr val="accent6">
                  <a:lumMod val="75000"/>
                </a:schemeClr>
              </a:solidFill>
            </a:endParaRPr>
          </a:p>
          <a:p>
            <a:endParaRPr lang="el-GR" b="1" i="1" dirty="0">
              <a:solidFill>
                <a:schemeClr val="accent6">
                  <a:lumMod val="75000"/>
                </a:schemeClr>
              </a:solidFill>
            </a:endParaRPr>
          </a:p>
          <a:p>
            <a:r>
              <a:rPr lang="en-US" b="1" i="1" dirty="0">
                <a:solidFill>
                  <a:schemeClr val="accent1">
                    <a:lumMod val="75000"/>
                  </a:schemeClr>
                </a:solidFill>
              </a:rPr>
              <a:t>Tópico 1: Desvendando o cyberbullying</a:t>
            </a:r>
          </a:p>
          <a:p>
            <a:endParaRPr lang="en-US"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07751000-5DFE-6A85-1D53-61EF6D39A3B3}"/>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27FBA441-5D3A-A2E8-22FB-326479CB645B}"/>
              </a:ext>
            </a:extLst>
          </p:cNvPr>
          <p:cNvSpPr txBox="1"/>
          <p:nvPr/>
        </p:nvSpPr>
        <p:spPr>
          <a:xfrm>
            <a:off x="97970" y="1563010"/>
            <a:ext cx="10957957" cy="6286977"/>
          </a:xfrm>
          <a:prstGeom prst="rect">
            <a:avLst/>
          </a:prstGeom>
          <a:noFill/>
        </p:spPr>
        <p:txBody>
          <a:bodyPr wrap="square">
            <a:spAutoFit/>
          </a:bodyPr>
          <a:lstStyle/>
          <a:p>
            <a:pPr algn="ctr"/>
            <a:r>
              <a:rPr lang="en-GB" sz="2400" b="1" dirty="0">
                <a:solidFill>
                  <a:schemeClr val="accent4">
                    <a:lumMod val="75000"/>
                  </a:schemeClr>
                </a:solidFill>
              </a:rPr>
              <a:t>Atividade: «Tu és o juiz» (Interativa)</a:t>
            </a:r>
            <a:endParaRPr lang="el-GR" sz="2400" b="1" dirty="0">
              <a:solidFill>
                <a:schemeClr val="accent4">
                  <a:lumMod val="75000"/>
                </a:schemeClr>
              </a:solidFill>
            </a:endParaRPr>
          </a:p>
          <a:p>
            <a:pPr algn="ctr"/>
            <a:endParaRPr lang="en-GB" dirty="0"/>
          </a:p>
          <a:p>
            <a:pPr lvl="1" algn="ctr"/>
            <a:r>
              <a:rPr lang="en-GB" sz="2400" b="1" dirty="0"/>
              <a:t>Tarefa: </a:t>
            </a:r>
            <a:r>
              <a:rPr lang="en-GB" sz="2400" dirty="0"/>
              <a:t>Associe a ação ao nome!</a:t>
            </a:r>
            <a:endParaRPr lang="el-GR" sz="2400" dirty="0"/>
          </a:p>
          <a:p>
            <a:pPr lvl="1" algn="ctr"/>
            <a:endParaRPr lang="en-GB" sz="2400" dirty="0"/>
          </a:p>
          <a:p>
            <a:pPr lvl="1" algn="ctr"/>
            <a:r>
              <a:rPr lang="en-GB" sz="2400" b="1" dirty="0"/>
              <a:t>Interação:</a:t>
            </a:r>
            <a:r>
              <a:rPr lang="en-GB" sz="2400" dirty="0"/>
              <a:t> </a:t>
            </a:r>
            <a:endParaRPr lang="el-GR" sz="2400" dirty="0"/>
          </a:p>
          <a:p>
            <a:pPr lvl="1" algn="ctr"/>
            <a:r>
              <a:rPr lang="en-GB" sz="2400" dirty="0"/>
              <a:t>Cenário 1 </a:t>
            </a:r>
            <a:endParaRPr lang="el-GR" sz="2400" dirty="0"/>
          </a:p>
          <a:p>
            <a:pPr lvl="1" algn="ctr"/>
            <a:r>
              <a:rPr lang="en-US" sz="2400" dirty="0"/>
              <a:t>«Alguém envia acidentalmente uma foto ridícula para a pessoa errada»</a:t>
            </a:r>
          </a:p>
          <a:p>
            <a:pPr lvl="1" algn="ctr"/>
            <a:endParaRPr lang="en-GB" sz="2400" dirty="0"/>
          </a:p>
          <a:p>
            <a:pPr lvl="1" algn="ctr"/>
            <a:r>
              <a:rPr lang="en-GB" sz="2400" dirty="0"/>
              <a:t>Cenário 2</a:t>
            </a:r>
          </a:p>
          <a:p>
            <a:pPr lvl="1" algn="ctr"/>
            <a:r>
              <a:rPr lang="en-GB" sz="2400" dirty="0"/>
              <a:t>“Três pessoas enviam mensagens maldosas à Sarah todos os dias sobre o cabelo dela”</a:t>
            </a:r>
            <a:endParaRPr lang="el-GR" sz="2400" dirty="0"/>
          </a:p>
          <a:p>
            <a:pPr lvl="1" algn="ctr"/>
            <a:endParaRPr lang="en-GB" sz="2400" dirty="0"/>
          </a:p>
          <a:p>
            <a:pPr lvl="1" algn="ctr"/>
            <a:r>
              <a:rPr lang="en-GB" sz="2400" dirty="0"/>
              <a:t>Diz se se trata de </a:t>
            </a:r>
            <a:r>
              <a:rPr lang="en-GB" sz="2400" i="1" dirty="0"/>
              <a:t>denegrimento, assédio </a:t>
            </a:r>
            <a:r>
              <a:rPr lang="en-GB" sz="2400" dirty="0"/>
              <a:t>ou </a:t>
            </a:r>
            <a:r>
              <a:rPr lang="en-GB" sz="2400" i="1" dirty="0"/>
              <a:t>exclusão</a:t>
            </a:r>
            <a:r>
              <a:rPr lang="en-GB" sz="2400" dirty="0"/>
              <a:t>.</a:t>
            </a:r>
          </a:p>
          <a:p>
            <a:pPr lvl="1" algn="ctr"/>
            <a:r>
              <a:rPr lang="en-GB" sz="2400" dirty="0"/>
              <a:t>Por que é que o segundo cenário é mais grave?</a:t>
            </a:r>
          </a:p>
          <a:p>
            <a:pPr lvl="0" algn="ctr"/>
            <a:endParaRPr lang="en-GB" sz="2400"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068511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233F4E-63E5-5162-85AB-399C60157449}"/>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536CAC0B-3437-AFFB-E691-AEA69D619D0A}"/>
              </a:ext>
            </a:extLst>
          </p:cNvPr>
          <p:cNvSpPr>
            <a:spLocks noGrp="1"/>
          </p:cNvSpPr>
          <p:nvPr>
            <p:ph type="title"/>
          </p:nvPr>
        </p:nvSpPr>
        <p:spPr/>
        <p:txBody>
          <a:bodyPr lIns="91440"/>
          <a:lstStyle/>
          <a:p>
            <a:r>
              <a:rPr lang="en-US" sz="2400" i="1" dirty="0"/>
              <a:t>Módulo 8 (Professores): Bem-estar digital na sala de aula</a:t>
            </a:r>
            <a:endParaRPr lang="el-GR" sz="2400" dirty="0"/>
          </a:p>
        </p:txBody>
      </p:sp>
      <p:sp>
        <p:nvSpPr>
          <p:cNvPr id="6" name="Text Placeholder 5">
            <a:extLst>
              <a:ext uri="{FF2B5EF4-FFF2-40B4-BE49-F238E27FC236}">
                <a16:creationId xmlns:a16="http://schemas.microsoft.com/office/drawing/2014/main" id="{9A9E19AC-CBCD-189E-A8DB-5DA0013AACBB}"/>
              </a:ext>
            </a:extLst>
          </p:cNvPr>
          <p:cNvSpPr>
            <a:spLocks noGrp="1"/>
          </p:cNvSpPr>
          <p:nvPr>
            <p:ph type="body" sz="quarter" idx="10"/>
          </p:nvPr>
        </p:nvSpPr>
        <p:spPr/>
        <p:txBody>
          <a:bodyPr/>
          <a:lstStyle/>
          <a:p>
            <a:endParaRPr lang="en-US" b="1" dirty="0">
              <a:solidFill>
                <a:schemeClr val="accent6">
                  <a:lumMod val="75000"/>
                </a:schemeClr>
              </a:solidFill>
            </a:endParaRPr>
          </a:p>
          <a:p>
            <a:r>
              <a:rPr lang="en-US" b="1" i="1" dirty="0">
                <a:solidFill>
                  <a:schemeClr val="accent1">
                    <a:lumMod val="75000"/>
                  </a:schemeClr>
                </a:solidFill>
              </a:rPr>
              <a:t>Tópico 1: Desvendando o cyberbullying</a:t>
            </a:r>
          </a:p>
          <a:p>
            <a:endParaRPr lang="en-CY" i="1" dirty="0"/>
          </a:p>
        </p:txBody>
      </p:sp>
      <p:pic>
        <p:nvPicPr>
          <p:cNvPr id="2" name="Content Placeholder 1">
            <a:extLst>
              <a:ext uri="{FF2B5EF4-FFF2-40B4-BE49-F238E27FC236}">
                <a16:creationId xmlns:a16="http://schemas.microsoft.com/office/drawing/2014/main" id="{A7A31B78-5570-C16E-4C10-C7C62E6FE270}"/>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DF1C2C97-05ED-C18B-8588-65E987233BE1}"/>
              </a:ext>
            </a:extLst>
          </p:cNvPr>
          <p:cNvSpPr txBox="1"/>
          <p:nvPr/>
        </p:nvSpPr>
        <p:spPr>
          <a:xfrm>
            <a:off x="253833" y="1708483"/>
            <a:ext cx="10957957" cy="4163319"/>
          </a:xfrm>
          <a:prstGeom prst="rect">
            <a:avLst/>
          </a:prstGeom>
          <a:noFill/>
        </p:spPr>
        <p:txBody>
          <a:bodyPr wrap="square">
            <a:spAutoFit/>
          </a:bodyPr>
          <a:lstStyle/>
          <a:p>
            <a:pPr algn="ctr"/>
            <a:r>
              <a:rPr lang="en-GB" sz="2400" b="1" dirty="0">
                <a:solidFill>
                  <a:schemeClr val="accent4">
                    <a:lumMod val="75000"/>
                  </a:schemeClr>
                </a:solidFill>
              </a:rPr>
              <a:t>Atividade: «As tuas palavras, o teu peso» (Grupo)</a:t>
            </a:r>
            <a:endParaRPr lang="en-GB" sz="2400" dirty="0">
              <a:solidFill>
                <a:schemeClr val="accent4">
                  <a:lumMod val="75000"/>
                </a:schemeClr>
              </a:solidFill>
            </a:endParaRPr>
          </a:p>
          <a:p>
            <a:pPr lvl="1" algn="ctr"/>
            <a:endParaRPr lang="en-GB" sz="2400" b="1" dirty="0"/>
          </a:p>
          <a:p>
            <a:pPr lvl="1" algn="ctr"/>
            <a:r>
              <a:rPr lang="en-GB" sz="2400" b="1" dirty="0"/>
              <a:t>Tarefa:</a:t>
            </a:r>
            <a:r>
              <a:rPr lang="en-GB" sz="2400" dirty="0"/>
              <a:t> </a:t>
            </a:r>
          </a:p>
          <a:p>
            <a:pPr lvl="1" algn="ctr"/>
            <a:r>
              <a:rPr lang="en-GB" sz="2400" dirty="0"/>
              <a:t>Se um comentário maldoso fosse um peso físico, qual seria o seu peso?</a:t>
            </a:r>
          </a:p>
          <a:p>
            <a:pPr lvl="1" algn="ctr"/>
            <a:endParaRPr lang="en-GB" sz="2400" b="1" dirty="0"/>
          </a:p>
          <a:p>
            <a:pPr lvl="1" algn="ctr"/>
            <a:r>
              <a:rPr lang="en-GB" sz="2400" b="1" dirty="0"/>
              <a:t>Interação:</a:t>
            </a:r>
          </a:p>
          <a:p>
            <a:pPr lvl="1" algn="ctr"/>
            <a:r>
              <a:rPr lang="en-GB" sz="2400" dirty="0"/>
              <a:t>Escreva uma palavra que expresse um sentimento num post-it</a:t>
            </a:r>
          </a:p>
          <a:p>
            <a:pPr lvl="1" algn="ctr"/>
            <a:r>
              <a:rPr lang="en-GB" sz="2400" dirty="0"/>
              <a:t>e cole-o no quadro para construir uma “Montanha de Sentimentos”.</a:t>
            </a:r>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236610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AF002-6A00-7ED7-B9D5-B0F0C6A802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5B61C5-BD98-22EA-5EEF-2FC5E8761AE5}"/>
              </a:ext>
            </a:extLst>
          </p:cNvPr>
          <p:cNvSpPr>
            <a:spLocks noGrp="1"/>
          </p:cNvSpPr>
          <p:nvPr>
            <p:ph type="ctrTitle"/>
          </p:nvPr>
        </p:nvSpPr>
        <p:spPr/>
        <p:txBody>
          <a:bodyPr>
            <a:normAutofit fontScale="90000"/>
          </a:bodyPr>
          <a:lstStyle/>
          <a:p>
            <a:r>
              <a:rPr lang="en-US" sz="2400" b="0" i="1" dirty="0"/>
              <a:t>Módulo 8 (Professores): </a:t>
            </a:r>
            <a:br>
              <a:rPr lang="en-US" sz="2400" b="0" i="1" dirty="0"/>
            </a:br>
            <a:r>
              <a:rPr lang="en-US" sz="2400" b="0" i="1" dirty="0"/>
              <a:t>Bem-estar digital na sala de aula</a:t>
            </a: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404E309A-3CF8-C9C5-C9E3-EF57AA70DBA4}"/>
              </a:ext>
            </a:extLst>
          </p:cNvPr>
          <p:cNvSpPr>
            <a:spLocks noGrp="1"/>
          </p:cNvSpPr>
          <p:nvPr>
            <p:ph type="subTitle" idx="1"/>
          </p:nvPr>
        </p:nvSpPr>
        <p:spPr>
          <a:xfrm>
            <a:off x="374726" y="3662221"/>
            <a:ext cx="7391858" cy="1292830"/>
          </a:xfrm>
        </p:spPr>
        <p:txBody>
          <a:bodyPr>
            <a:normAutofit/>
          </a:bodyPr>
          <a:lstStyle/>
          <a:p>
            <a:r>
              <a:rPr lang="en-US" sz="2400" b="1" dirty="0">
                <a:solidFill>
                  <a:schemeClr val="accent1">
                    <a:lumMod val="75000"/>
                  </a:schemeClr>
                </a:solidFill>
              </a:rPr>
              <a:t>Tópico 2: O poder da empatia</a:t>
            </a:r>
            <a:endParaRPr lang="en-GB" sz="2400" b="1" dirty="0">
              <a:solidFill>
                <a:schemeClr val="accent1">
                  <a:lumMod val="75000"/>
                </a:schemeClr>
              </a:solidFill>
            </a:endParaRPr>
          </a:p>
          <a:p>
            <a:endParaRPr lang="en-CY" sz="2800" dirty="0"/>
          </a:p>
        </p:txBody>
      </p:sp>
    </p:spTree>
    <p:extLst>
      <p:ext uri="{BB962C8B-B14F-4D97-AF65-F5344CB8AC3E}">
        <p14:creationId xmlns:p14="http://schemas.microsoft.com/office/powerpoint/2010/main" val="12301245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Módulo 8 (Professores): Bem-estar digital na sala de aula</a:t>
            </a:r>
            <a:endParaRPr lang="el-GR" sz="2400" dirty="0"/>
          </a:p>
        </p:txBody>
      </p:sp>
      <p:sp>
        <p:nvSpPr>
          <p:cNvPr id="6" name="Text Placeholder 5"/>
          <p:cNvSpPr>
            <a:spLocks noGrp="1"/>
          </p:cNvSpPr>
          <p:nvPr>
            <p:ph type="body" sz="quarter" idx="10"/>
          </p:nvPr>
        </p:nvSpPr>
        <p:spPr>
          <a:xfrm>
            <a:off x="97970" y="902647"/>
            <a:ext cx="11944351" cy="550862"/>
          </a:xfrm>
        </p:spPr>
        <p:txBody>
          <a:bodyPr/>
          <a:lstStyle/>
          <a:p>
            <a:endParaRPr lang="en-US" b="1" dirty="0">
              <a:solidFill>
                <a:schemeClr val="accent6">
                  <a:lumMod val="75000"/>
                </a:schemeClr>
              </a:solidFill>
            </a:endParaRPr>
          </a:p>
          <a:p>
            <a:r>
              <a:rPr lang="en-US" b="1" i="1" dirty="0">
                <a:solidFill>
                  <a:schemeClr val="accent1">
                    <a:lumMod val="75000"/>
                  </a:schemeClr>
                </a:solidFill>
              </a:rPr>
              <a:t>Tópico 2: O poder da empatia</a:t>
            </a:r>
            <a:endParaRPr lang="en-GB" b="1" i="1" dirty="0">
              <a:solidFill>
                <a:schemeClr val="accent1">
                  <a:lumMod val="75000"/>
                </a:schemeClr>
              </a:solidFill>
            </a:endParaRPr>
          </a:p>
          <a:p>
            <a:r>
              <a:rPr lang="en-US" b="1" i="1" dirty="0">
                <a:solidFill>
                  <a:schemeClr val="accent6">
                    <a:lumMod val="75000"/>
                  </a:schemeClr>
                </a:solidFill>
              </a:rPr>
              <a:t> </a:t>
            </a:r>
            <a:endParaRPr lang="en-CY" i="1" dirty="0"/>
          </a:p>
        </p:txBody>
      </p:sp>
      <p:pic>
        <p:nvPicPr>
          <p:cNvPr id="2" name="Content Placeholder 1">
            <a:extLst>
              <a:ext uri="{FF2B5EF4-FFF2-40B4-BE49-F238E27FC236}">
                <a16:creationId xmlns:a16="http://schemas.microsoft.com/office/drawing/2014/main" id="{C16FF988-7FBE-BA14-547C-4DF7B4608D9A}"/>
              </a:ext>
            </a:extLst>
          </p:cNvPr>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4" name="TextBox 3">
            <a:extLst>
              <a:ext uri="{FF2B5EF4-FFF2-40B4-BE49-F238E27FC236}">
                <a16:creationId xmlns:a16="http://schemas.microsoft.com/office/drawing/2014/main" id="{57CC95C8-0421-C9B8-341C-7C9E84BC13EE}"/>
              </a:ext>
            </a:extLst>
          </p:cNvPr>
          <p:cNvSpPr txBox="1"/>
          <p:nvPr/>
        </p:nvSpPr>
        <p:spPr>
          <a:xfrm>
            <a:off x="97970" y="1558636"/>
            <a:ext cx="10261766" cy="4532651"/>
          </a:xfrm>
          <a:prstGeom prst="rect">
            <a:avLst/>
          </a:prstGeom>
          <a:noFill/>
        </p:spPr>
        <p:txBody>
          <a:bodyPr wrap="square">
            <a:spAutoFit/>
          </a:bodyPr>
          <a:lstStyle/>
          <a:p>
            <a:pPr lvl="0" algn="ctr"/>
            <a:r>
              <a:rPr lang="en-GB" sz="2400" b="1" dirty="0"/>
              <a:t>O que é a ciberempatia?</a:t>
            </a:r>
          </a:p>
          <a:p>
            <a:pPr lvl="0" algn="ctr"/>
            <a:endParaRPr lang="en-GB" sz="2400" dirty="0"/>
          </a:p>
          <a:p>
            <a:pPr lvl="1" algn="ctr"/>
            <a:r>
              <a:rPr lang="en-GB" sz="2400" dirty="0"/>
              <a:t>Colocar os óculos virtuais de outra pessoa</a:t>
            </a:r>
          </a:p>
          <a:p>
            <a:pPr lvl="1" algn="ctr"/>
            <a:endParaRPr lang="en-GB" sz="2400" dirty="0"/>
          </a:p>
          <a:p>
            <a:pPr lvl="1" algn="ctr"/>
            <a:r>
              <a:rPr lang="en-GB" sz="2400" dirty="0"/>
              <a:t>Empatia é compreender e partilhar o que outra pessoa sente. </a:t>
            </a:r>
          </a:p>
          <a:p>
            <a:pPr lvl="1" algn="ctr"/>
            <a:endParaRPr lang="en-GB" sz="2400" dirty="0"/>
          </a:p>
          <a:p>
            <a:pPr lvl="1" algn="ctr"/>
            <a:r>
              <a:rPr lang="en-GB" sz="2400" dirty="0"/>
              <a:t>Online, perdemos as expressões faciais e o tom de voz, </a:t>
            </a:r>
          </a:p>
          <a:p>
            <a:pPr lvl="1" algn="ctr"/>
            <a:r>
              <a:rPr lang="en-GB" sz="2400" dirty="0"/>
              <a:t>por isso temos de nos esforçar mais para sermos gentis!</a:t>
            </a:r>
          </a:p>
          <a:p>
            <a:pPr lvl="0"/>
            <a:endParaRPr lang="en-GB" sz="2400" b="1" dirty="0"/>
          </a:p>
          <a:p>
            <a:pPr lvl="0"/>
            <a:endParaRPr lang="en-GB" sz="2400" dirty="0"/>
          </a:p>
          <a:p>
            <a:pPr lvl="0"/>
            <a:endParaRPr lang="en-GB" sz="2400" b="1"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8126840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CARDET Course templat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ARDET Course template - Cover pag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4037</TotalTime>
  <Words>2461</Words>
  <Application>Microsoft Office PowerPoint</Application>
  <PresentationFormat>Widescreen</PresentationFormat>
  <Paragraphs>321</Paragraphs>
  <Slides>26</Slides>
  <Notes>21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26</vt:i4>
      </vt:variant>
    </vt:vector>
  </HeadingPairs>
  <TitlesOfParts>
    <vt:vector size="33" baseType="lpstr">
      <vt:lpstr>Arial</vt:lpstr>
      <vt:lpstr>Calibri</vt:lpstr>
      <vt:lpstr>Open Sans</vt:lpstr>
      <vt:lpstr>Times New Roman</vt:lpstr>
      <vt:lpstr>Wingdings</vt:lpstr>
      <vt:lpstr>CARDET Course template</vt:lpstr>
      <vt:lpstr>CARDET Course template - Cover page</vt:lpstr>
      <vt:lpstr>WP3 - Material de formação para professores   </vt:lpstr>
      <vt:lpstr> Módulo 8 (Professores) Bem-estar digital na sala de aula      </vt:lpstr>
      <vt:lpstr>Módulo 8 (Professores): Bem-estar digital na sala de aula</vt:lpstr>
      <vt:lpstr>Módulo 8 (Professores): Bem-estar digital na sala de aula</vt:lpstr>
      <vt:lpstr>Módulo 8 (Professores): Bem-estar digital na sala de aula</vt:lpstr>
      <vt:lpstr>Módulo 8 (Professores): Bem-estar digital na sala de aula</vt:lpstr>
      <vt:lpstr>Módulo 8 (Professores): Bem-estar digital na sala de aula</vt:lpstr>
      <vt:lpstr>Módulo 8 (Professores):  Bem-estar digital na sala de aula    </vt:lpstr>
      <vt:lpstr>Módulo 8 (Professores): Bem-estar digital na sala de aula</vt:lpstr>
      <vt:lpstr>Módulo 8 (Professores): Bem-estar digital na sala de aula</vt:lpstr>
      <vt:lpstr>Módulo 8 (Professores): Bem-estar digital na sala de aula</vt:lpstr>
      <vt:lpstr>Módulo 8 (Professores): Bem-estar digital na sala de aula</vt:lpstr>
      <vt:lpstr>Módulo 8 (Professores): Bem-estar digital na sala de aula</vt:lpstr>
      <vt:lpstr>Módulo 8 (Professores):  Bem-estar digital na sala de aula      </vt:lpstr>
      <vt:lpstr>Módulo 8 (Professores): Bem-estar digital na sala de aula</vt:lpstr>
      <vt:lpstr>Módulo 8 (Professores): Bem-estar digital na sala de aula</vt:lpstr>
      <vt:lpstr>Módulo 8 (Professores): Bem-estar digital na sala de aula</vt:lpstr>
      <vt:lpstr>Módulo 8 (Professores): Bem-estar digital na sala de aula</vt:lpstr>
      <vt:lpstr>Módulo 8 (Professores): Bem-estar digital na sala de aula</vt:lpstr>
      <vt:lpstr>Módulo 8 (Professores):  Bem-estar digital na sala de aula    </vt:lpstr>
      <vt:lpstr>Módulo 8 (Professores): Bem-estar digital na sala de aula</vt:lpstr>
      <vt:lpstr>Módulo 8 (Professores): Bem-estar digital na sala de aula</vt:lpstr>
      <vt:lpstr>Módulo 8 (Professores): Bem-estar digital na sala de aula</vt:lpstr>
      <vt:lpstr>Módulo 8 (Professores): Bem-estar digital na sala de aula</vt:lpstr>
      <vt:lpstr>Módulo 8 (Professores): Bem-estar digital na sala de aula</vt:lpstr>
      <vt:lpstr>Fim do Módulo 8 (Professores):  Bem-estar digital na sala de aula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2Fast4u</dc:creator>
  <cp:keywords>, docId:85035D749C939B5BEB2E90860E917A92</cp:keywords>
  <cp:lastModifiedBy>Filipa Baptista - Rightchallenge</cp:lastModifiedBy>
  <cp:revision>200</cp:revision>
  <cp:lastPrinted>2018-07-25T11:23:29Z</cp:lastPrinted>
  <dcterms:created xsi:type="dcterms:W3CDTF">2014-07-11T09:12:14Z</dcterms:created>
  <dcterms:modified xsi:type="dcterms:W3CDTF">2026-05-19T15:55:37Z</dcterms:modified>
</cp:coreProperties>
</file>