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3"/>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12192000"/>
  <p:notesSz cx="6858000" cy="9144000"/>
  <p:embeddedFontLst>
    <p:embeddedFont>
      <p:font typeface="Open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OpenSans-regular.fntdata"/><Relationship Id="rId25" Type="http://schemas.openxmlformats.org/officeDocument/2006/relationships/slide" Target="slides/slide20.xml"/><Relationship Id="rId28" Type="http://schemas.openxmlformats.org/officeDocument/2006/relationships/font" Target="fonts/OpenSans-italic.fntdata"/><Relationship Id="rId27" Type="http://schemas.openxmlformats.org/officeDocument/2006/relationships/font" Target="fonts/OpenSans-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boldItalic.fnt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cs-CZ"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 name="Google Shape;6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„Přístupnost není žádný bonus navíc, je to základ. Pokud účastníci nevidí na obrazovku nebo vás neslyší, nemohou se nic naučit. UDL (univerzální design pro učení) zlepšuje podmínky pro každého.“</a:t>
            </a:r>
            <a:endParaRPr/>
          </a:p>
        </p:txBody>
      </p:sp>
      <p:sp>
        <p:nvSpPr>
          <p:cNvPr id="136" name="Google Shape;13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„Struktura vytváří pocit bezpečí. Účastníci by měli vědět, co je čeká. Vždy chraňte těch 65 minut párové práce – právě tam se totiž dějí zázraky.“</a:t>
            </a:r>
            <a:endParaRPr/>
          </a:p>
        </p:txBody>
      </p:sp>
      <p:sp>
        <p:nvSpPr>
          <p:cNvPr id="145" name="Google Shape;14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„Jak najdeme společné téma? Shlukováním (clusteringem)! To učí účastníky nacházet pomocí digitálních médií společnou řeč mezi jejich odlišnými světy.“</a:t>
            </a:r>
            <a:endParaRPr/>
          </a:p>
        </p:txBody>
      </p:sp>
      <p:sp>
        <p:nvSpPr>
          <p:cNvPr id="154" name="Google Shape;15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cs-CZ"/>
              <a:t>„Místo ‚hraní si s iPady‘ zkuste ‚vytvoření fotoalba o 3 snímcích‘. Cíle podle metodiky SMART dávají oběma generacím pocit skutečného úspěchu.“</a:t>
            </a:r>
            <a:endParaRPr/>
          </a:p>
        </p:txBody>
      </p:sp>
      <p:sp>
        <p:nvSpPr>
          <p:cNvPr id="163" name="Google Shape;16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„Neměříme jen pouhá ‚kliknutí‘. Měříme ‚úsměvy‘ a ‚sebevědomí‘. Evaluace vypráví příběh o tom, proč má váš projekt pro školu i celou komunitu skutečný význam.“</a:t>
            </a:r>
            <a:endParaRPr/>
          </a:p>
        </p:txBody>
      </p:sp>
      <p:sp>
        <p:nvSpPr>
          <p:cNvPr id="179" name="Google Shape;17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„Čísla (kvantitativní data) nám ukazují rozsah, ale příběhy (kvalitativní data) nám dávají duši. Potřebujete obojí, abyste ukázali skutečný dopad projektu Digital Harmony.“</a:t>
            </a:r>
            <a:endParaRPr/>
          </a:p>
        </p:txBody>
      </p:sp>
      <p:sp>
        <p:nvSpPr>
          <p:cNvPr id="188" name="Google Shape;18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„Nenechte projekt jen tak vyšumět do ztracena. Uspořádejte oslavu! Když ukážete výsledky ostatním, oceníte tím tvrdou práci jak studentů, tak seniorů.“</a:t>
            </a:r>
            <a:endParaRPr/>
          </a:p>
        </p:txBody>
      </p:sp>
      <p:sp>
        <p:nvSpPr>
          <p:cNvPr id="197" name="Google Shape;19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„Ne každý nástroj se hodí pro každý cíl. Pokud chcete měřit přátelství, test s výběrem z více možností je špatná volba. Pojďme si procvičit výběr toho správného nástroje.“</a:t>
            </a:r>
            <a:endParaRPr/>
          </a:p>
        </p:txBody>
      </p:sp>
      <p:sp>
        <p:nvSpPr>
          <p:cNvPr id="206" name="Google Shape;20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„Ta nejlepší data často získáte pouhým nasloucháním. Tato aktivita vám ukáže, jak může jediná, vhodně položená otázka odhalit hluboký dopad, který měl váš projekt na život člověka.“</a:t>
            </a:r>
            <a:endParaRPr/>
          </a:p>
        </p:txBody>
      </p:sp>
      <p:sp>
        <p:nvSpPr>
          <p:cNvPr id="215" name="Google Shape;21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„Vítejte. Dnes neplánujeme pouhou lekci o technologiích; navrhujeme most mezi generacemi. Tento modul je o posunu od obyčejné pomoci ke smysluplnému propojení.“</a:t>
            </a:r>
            <a:endParaRPr sz="1200"/>
          </a:p>
        </p:txBody>
      </p:sp>
      <p:sp>
        <p:nvSpPr>
          <p:cNvPr id="76" name="Google Shape;7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„Představte si je jako nohy stoličky. Pokud zapomenete na sociálně-emocionální složiku, celý projekt se zhroutí. Musíme pocity plánovat stejně pečlivě jako připojení k Wi-Fi.“</a:t>
            </a:r>
            <a:endParaRPr sz="1200"/>
          </a:p>
        </p:txBody>
      </p:sp>
      <p:sp>
        <p:nvSpPr>
          <p:cNvPr id="85" name="Google Shape;8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„V projektu Digital Harmony nikdo není pouhým ‚pomocníkem‘. Student se dozvídá o historii nebo se učí trpělivosti, zatímco senior získává digitální dovednosti. Společně tak vytvářejí svou vlastní cestu.“</a:t>
            </a:r>
            <a:endParaRPr sz="1200"/>
          </a:p>
        </p:txBody>
      </p:sp>
      <p:sp>
        <p:nvSpPr>
          <p:cNvPr id="94" name="Google Shape;9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„Buďme k sobě upřímní ohledně našich předsudků. Myslíme si, že senioři mají z technologií „strach“? Pokud budeme stavět design na jejich „strachu“, omezíme tím jejich potenciál. Pojďme raději navrhovat pro jejich „zvídavost“.“</a:t>
            </a:r>
            <a:endParaRPr/>
          </a:p>
        </p:txBody>
      </p:sp>
      <p:sp>
        <p:nvSpPr>
          <p:cNvPr id="103" name="Google Shape;10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„Úzkost a obavy jsou tou největší překážkou. Tím, tato očekávání zmapujete hned na začátku, ukážete účastníkům, že ve svých starostech nejsou sami.“</a:t>
            </a:r>
            <a:endParaRPr/>
          </a:p>
        </p:txBody>
      </p:sp>
      <p:sp>
        <p:nvSpPr>
          <p:cNvPr id="112" name="Google Shape;11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„Ponechte to jednoduché. Malý proveditelný projekt je lepší než obrovský projekt, který se nikdy nedokončí. Jaká je ta jedna věc, kterou chcete, aby společně vytvořili?“</a:t>
            </a:r>
            <a:endParaRPr/>
          </a:p>
        </p:txBody>
      </p:sp>
      <p:sp>
        <p:nvSpPr>
          <p:cNvPr id="127" name="Google Shape;12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7.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FFFFFF"/>
        </a:solidFill>
      </p:bgPr>
    </p:bg>
    <p:spTree>
      <p:nvGrpSpPr>
        <p:cNvPr id="10" name="Shape 10"/>
        <p:cNvGrpSpPr/>
        <p:nvPr/>
      </p:nvGrpSpPr>
      <p:grpSpPr>
        <a:xfrm>
          <a:off x="0" y="0"/>
          <a:ext cx="0" cy="0"/>
          <a:chOff x="0" y="0"/>
          <a:chExt cx="0" cy="0"/>
        </a:xfrm>
      </p:grpSpPr>
      <p:sp>
        <p:nvSpPr>
          <p:cNvPr id="11" name="Google Shape;11;p2"/>
          <p:cNvSpPr/>
          <p:nvPr/>
        </p:nvSpPr>
        <p:spPr>
          <a:xfrm>
            <a:off x="1" y="2184266"/>
            <a:ext cx="310895" cy="13311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 name="Google Shape;12;p2"/>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b="0" i="0" lang="cs-CZ" sz="900" u="none" cap="none" strike="noStrike">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b="0" i="0" lang="cs-CZ" sz="900" u="none" cap="none" strike="noStrike">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
        <p:nvSpPr>
          <p:cNvPr id="13" name="Google Shape;13;p2"/>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2"/>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5" name="Google Shape;15;p2"/>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6" name="Google Shape;16;p2"/>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17" name="Google Shape;17;p2"/>
          <p:cNvPicPr preferRelativeResize="0"/>
          <p:nvPr/>
        </p:nvPicPr>
        <p:blipFill rotWithShape="1">
          <a:blip r:embed="rId3">
            <a:alphaModFix/>
          </a:blip>
          <a:srcRect b="0" l="0" r="0" t="0"/>
          <a:stretch/>
        </p:blipFill>
        <p:spPr>
          <a:xfrm>
            <a:off x="370844" y="332656"/>
            <a:ext cx="1742451" cy="1164495"/>
          </a:xfrm>
          <a:prstGeom prst="rect">
            <a:avLst/>
          </a:prstGeom>
          <a:noFill/>
          <a:ln>
            <a:noFill/>
          </a:ln>
        </p:spPr>
      </p:pic>
      <p:pic>
        <p:nvPicPr>
          <p:cNvPr id="18" name="Google Shape;18;p2"/>
          <p:cNvPicPr preferRelativeResize="0"/>
          <p:nvPr/>
        </p:nvPicPr>
        <p:blipFill rotWithShape="1">
          <a:blip r:embed="rId4">
            <a:alphaModFix/>
          </a:blip>
          <a:srcRect b="0" l="0" r="0" t="0"/>
          <a:stretch/>
        </p:blipFill>
        <p:spPr>
          <a:xfrm>
            <a:off x="6889674" y="1995192"/>
            <a:ext cx="4927600" cy="400050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9" name="Shape 19"/>
        <p:cNvGrpSpPr/>
        <p:nvPr/>
      </p:nvGrpSpPr>
      <p:grpSpPr>
        <a:xfrm>
          <a:off x="0" y="0"/>
          <a:ext cx="0" cy="0"/>
          <a:chOff x="0" y="0"/>
          <a:chExt cx="0" cy="0"/>
        </a:xfrm>
      </p:grpSpPr>
      <p:sp>
        <p:nvSpPr>
          <p:cNvPr id="20" name="Google Shape;20;p3"/>
          <p:cNvSpPr/>
          <p:nvPr/>
        </p:nvSpPr>
        <p:spPr>
          <a:xfrm>
            <a:off x="1" y="2184266"/>
            <a:ext cx="310895" cy="1331189"/>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 name="Google Shape;21;p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2000"/>
              <a:buFont typeface="Arial"/>
              <a:buNone/>
              <a:defRPr b="1" i="0" sz="20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 name="Google Shape;22;p3"/>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3" name="Google Shape;23;p3"/>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4" name="Google Shape;24;p3"/>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25" name="Google Shape;25;p3"/>
          <p:cNvPicPr preferRelativeResize="0"/>
          <p:nvPr/>
        </p:nvPicPr>
        <p:blipFill rotWithShape="1">
          <a:blip r:embed="rId3">
            <a:alphaModFix/>
          </a:blip>
          <a:srcRect b="0" l="0" r="0" t="0"/>
          <a:stretch/>
        </p:blipFill>
        <p:spPr>
          <a:xfrm>
            <a:off x="401324" y="377037"/>
            <a:ext cx="1984435" cy="909936"/>
          </a:xfrm>
          <a:prstGeom prst="rect">
            <a:avLst/>
          </a:prstGeom>
          <a:noFill/>
          <a:ln>
            <a:noFill/>
          </a:ln>
        </p:spPr>
      </p:pic>
      <p:pic>
        <p:nvPicPr>
          <p:cNvPr id="26" name="Google Shape;26;p3"/>
          <p:cNvPicPr preferRelativeResize="0"/>
          <p:nvPr/>
        </p:nvPicPr>
        <p:blipFill rotWithShape="1">
          <a:blip r:embed="rId4">
            <a:alphaModFix/>
          </a:blip>
          <a:srcRect b="0" l="0" r="0" t="0"/>
          <a:stretch/>
        </p:blipFill>
        <p:spPr>
          <a:xfrm>
            <a:off x="6096000" y="3515455"/>
            <a:ext cx="5702300" cy="2362200"/>
          </a:xfrm>
          <a:prstGeom prst="rect">
            <a:avLst/>
          </a:prstGeom>
          <a:noFill/>
          <a:ln>
            <a:noFill/>
          </a:ln>
        </p:spPr>
      </p:pic>
      <p:sp>
        <p:nvSpPr>
          <p:cNvPr id="27" name="Google Shape;27;p3"/>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s-CZ"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8" name="Shape 28"/>
        <p:cNvGrpSpPr/>
        <p:nvPr/>
      </p:nvGrpSpPr>
      <p:grpSpPr>
        <a:xfrm>
          <a:off x="0" y="0"/>
          <a:ext cx="0" cy="0"/>
          <a:chOff x="0" y="0"/>
          <a:chExt cx="0" cy="0"/>
        </a:xfrm>
      </p:grpSpPr>
      <p:sp>
        <p:nvSpPr>
          <p:cNvPr id="29" name="Google Shape;29;p4"/>
          <p:cNvSpPr txBox="1"/>
          <p:nvPr>
            <p:ph type="ctrTitle"/>
          </p:nvPr>
        </p:nvSpPr>
        <p:spPr>
          <a:xfrm>
            <a:off x="2179865" y="2937536"/>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accent2"/>
              </a:buClr>
              <a:buSzPts val="2000"/>
              <a:buFont typeface="Arial"/>
              <a:buNone/>
              <a:defRPr b="0" i="0" sz="20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 name="Google Shape;30;p4"/>
          <p:cNvSpPr/>
          <p:nvPr/>
        </p:nvSpPr>
        <p:spPr>
          <a:xfrm flipH="1">
            <a:off x="2172707" y="2913643"/>
            <a:ext cx="7839428" cy="4571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1" name="Google Shape;31;p4"/>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2" name="Google Shape;32;p4"/>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s-CZ"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33" name="Shape 33"/>
        <p:cNvGrpSpPr/>
        <p:nvPr/>
      </p:nvGrpSpPr>
      <p:grpSpPr>
        <a:xfrm>
          <a:off x="0" y="0"/>
          <a:ext cx="0" cy="0"/>
          <a:chOff x="0" y="0"/>
          <a:chExt cx="0" cy="0"/>
        </a:xfrm>
      </p:grpSpPr>
      <p:pic>
        <p:nvPicPr>
          <p:cNvPr id="34" name="Google Shape;34;p5"/>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5" name="Google Shape;35;p5"/>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lang="cs-CZ"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pic>
        <p:nvPicPr>
          <p:cNvPr id="36" name="Google Shape;36;p5"/>
          <p:cNvPicPr preferRelativeResize="0"/>
          <p:nvPr/>
        </p:nvPicPr>
        <p:blipFill rotWithShape="1">
          <a:blip r:embed="rId3">
            <a:alphaModFix/>
          </a:blip>
          <a:srcRect b="0" l="0" r="0" t="0"/>
          <a:stretch/>
        </p:blipFill>
        <p:spPr>
          <a:xfrm>
            <a:off x="2317750" y="1447800"/>
            <a:ext cx="7556500" cy="3962400"/>
          </a:xfrm>
          <a:prstGeom prst="rect">
            <a:avLst/>
          </a:prstGeom>
          <a:noFill/>
          <a:ln>
            <a:noFill/>
          </a:ln>
        </p:spPr>
      </p:pic>
      <p:sp>
        <p:nvSpPr>
          <p:cNvPr id="37" name="Google Shape;37;p5"/>
          <p:cNvSpPr txBox="1"/>
          <p:nvPr>
            <p:ph idx="1" type="subTitle"/>
          </p:nvPr>
        </p:nvSpPr>
        <p:spPr>
          <a:xfrm>
            <a:off x="401324" y="300159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8" name="Shape 38"/>
        <p:cNvGrpSpPr/>
        <p:nvPr/>
      </p:nvGrpSpPr>
      <p:grpSpPr>
        <a:xfrm>
          <a:off x="0" y="0"/>
          <a:ext cx="0" cy="0"/>
          <a:chOff x="0" y="0"/>
          <a:chExt cx="0" cy="0"/>
        </a:xfrm>
      </p:grpSpPr>
      <p:sp>
        <p:nvSpPr>
          <p:cNvPr id="39" name="Google Shape;39;p6"/>
          <p:cNvSpPr/>
          <p:nvPr/>
        </p:nvSpPr>
        <p:spPr>
          <a:xfrm>
            <a:off x="0" y="0"/>
            <a:ext cx="12192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 name="Google Shape;40;p6"/>
          <p:cNvSpPr txBox="1"/>
          <p:nvPr>
            <p:ph type="ctrTitle"/>
          </p:nvPr>
        </p:nvSpPr>
        <p:spPr>
          <a:xfrm>
            <a:off x="2179865" y="2774849"/>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 name="Google Shape;41;p6"/>
          <p:cNvSpPr/>
          <p:nvPr/>
        </p:nvSpPr>
        <p:spPr>
          <a:xfrm flipH="1">
            <a:off x="2172708" y="2774849"/>
            <a:ext cx="7839428" cy="4571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Content - 2col">
  <p:cSld name="Title Subtitle Content - 2col">
    <p:spTree>
      <p:nvGrpSpPr>
        <p:cNvPr id="45" name="Shape 45"/>
        <p:cNvGrpSpPr/>
        <p:nvPr/>
      </p:nvGrpSpPr>
      <p:grpSpPr>
        <a:xfrm>
          <a:off x="0" y="0"/>
          <a:ext cx="0" cy="0"/>
          <a:chOff x="0" y="0"/>
          <a:chExt cx="0" cy="0"/>
        </a:xfrm>
      </p:grpSpPr>
      <p:sp>
        <p:nvSpPr>
          <p:cNvPr id="46" name="Google Shape;46;p8"/>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8"/>
          <p:cNvSpPr txBox="1"/>
          <p:nvPr>
            <p:ph idx="2" type="body"/>
          </p:nvPr>
        </p:nvSpPr>
        <p:spPr>
          <a:xfrm>
            <a:off x="97971" y="1462685"/>
            <a:ext cx="11944350" cy="528917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 1col">
  <p:cSld name="Title Text - 1col">
    <p:spTree>
      <p:nvGrpSpPr>
        <p:cNvPr id="49" name="Shape 49"/>
        <p:cNvGrpSpPr/>
        <p:nvPr/>
      </p:nvGrpSpPr>
      <p:grpSpPr>
        <a:xfrm>
          <a:off x="0" y="0"/>
          <a:ext cx="0" cy="0"/>
          <a:chOff x="0" y="0"/>
          <a:chExt cx="0" cy="0"/>
        </a:xfrm>
      </p:grpSpPr>
      <p:sp>
        <p:nvSpPr>
          <p:cNvPr id="50" name="Google Shape;50;p9"/>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solidFill>
                  <a:schemeClr val="dk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9"/>
          <p:cNvSpPr txBox="1"/>
          <p:nvPr>
            <p:ph idx="1" type="body"/>
          </p:nvPr>
        </p:nvSpPr>
        <p:spPr>
          <a:xfrm>
            <a:off x="97971" y="881743"/>
            <a:ext cx="11944350" cy="58701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 2col">
  <p:cSld name="Title Content - 2col">
    <p:spTree>
      <p:nvGrpSpPr>
        <p:cNvPr id="52" name="Shape 52"/>
        <p:cNvGrpSpPr/>
        <p:nvPr/>
      </p:nvGrpSpPr>
      <p:grpSpPr>
        <a:xfrm>
          <a:off x="0" y="0"/>
          <a:ext cx="0" cy="0"/>
          <a:chOff x="0" y="0"/>
          <a:chExt cx="0" cy="0"/>
        </a:xfrm>
      </p:grpSpPr>
      <p:sp>
        <p:nvSpPr>
          <p:cNvPr id="53" name="Google Shape;53;p10"/>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10"/>
          <p:cNvSpPr txBox="1"/>
          <p:nvPr>
            <p:ph idx="1" type="body"/>
          </p:nvPr>
        </p:nvSpPr>
        <p:spPr>
          <a:xfrm>
            <a:off x="97971"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5" name="Google Shape;55;p10"/>
          <p:cNvSpPr txBox="1"/>
          <p:nvPr>
            <p:ph idx="2" type="body"/>
          </p:nvPr>
        </p:nvSpPr>
        <p:spPr>
          <a:xfrm>
            <a:off x="6131377"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Text - 1col">
  <p:cSld name="Title Subtitle Text - 1col">
    <p:spTree>
      <p:nvGrpSpPr>
        <p:cNvPr id="56" name="Shape 56"/>
        <p:cNvGrpSpPr/>
        <p:nvPr/>
      </p:nvGrpSpPr>
      <p:grpSpPr>
        <a:xfrm>
          <a:off x="0" y="0"/>
          <a:ext cx="0" cy="0"/>
          <a:chOff x="0" y="0"/>
          <a:chExt cx="0" cy="0"/>
        </a:xfrm>
      </p:grpSpPr>
      <p:sp>
        <p:nvSpPr>
          <p:cNvPr id="57" name="Google Shape;57;p11"/>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1"/>
          <p:cNvSpPr txBox="1"/>
          <p:nvPr>
            <p:ph idx="1" type="body"/>
          </p:nvPr>
        </p:nvSpPr>
        <p:spPr>
          <a:xfrm>
            <a:off x="97971"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11"/>
          <p:cNvSpPr txBox="1"/>
          <p:nvPr>
            <p:ph idx="2" type="body"/>
          </p:nvPr>
        </p:nvSpPr>
        <p:spPr>
          <a:xfrm>
            <a:off x="6131377"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 name="Google Shape;60;p11"/>
          <p:cNvSpPr txBox="1"/>
          <p:nvPr>
            <p:ph idx="3"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alpha val="50196"/>
          </a:srgbClr>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alpha val="0"/>
          </a:schemeClr>
        </a:solidFill>
      </p:bgPr>
    </p:bg>
    <p:spTree>
      <p:nvGrpSpPr>
        <p:cNvPr id="42" name="Shape 42"/>
        <p:cNvGrpSpPr/>
        <p:nvPr/>
      </p:nvGrpSpPr>
      <p:grpSpPr>
        <a:xfrm>
          <a:off x="0" y="0"/>
          <a:ext cx="0" cy="0"/>
          <a:chOff x="0" y="0"/>
          <a:chExt cx="0" cy="0"/>
        </a:xfrm>
      </p:grpSpPr>
      <p:sp>
        <p:nvSpPr>
          <p:cNvPr id="43" name="Google Shape;43;p7"/>
          <p:cNvSpPr/>
          <p:nvPr/>
        </p:nvSpPr>
        <p:spPr>
          <a:xfrm>
            <a:off x="0" y="0"/>
            <a:ext cx="12192000" cy="797521"/>
          </a:xfrm>
          <a:prstGeom prst="rect">
            <a:avLst/>
          </a:prstGeom>
          <a:solidFill>
            <a:schemeClr val="accen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44" name="Google Shape;44;p7"/>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marR="0" rtl="0" algn="l">
              <a:lnSpc>
                <a:spcPct val="90000"/>
              </a:lnSpc>
              <a:spcBef>
                <a:spcPts val="0"/>
              </a:spcBef>
              <a:spcAft>
                <a:spcPts val="0"/>
              </a:spcAft>
              <a:buClr>
                <a:schemeClr val="dk2"/>
              </a:buClr>
              <a:buSzPts val="3800"/>
              <a:buFont typeface="Arial"/>
              <a:buNone/>
              <a:defRPr b="0" i="0" sz="38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2"/>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lang="cs-CZ" sz="2400"/>
              <a:t>WP3 – Vzdělávací materiály pro učitele</a:t>
            </a:r>
            <a:br>
              <a:rPr lang="cs-CZ" sz="1800"/>
            </a:br>
            <a:r>
              <a:rPr lang="cs-CZ" sz="1800"/>
              <a:t> </a:t>
            </a:r>
            <a:br>
              <a:rPr lang="cs-CZ" sz="1800"/>
            </a:br>
            <a:endParaRPr sz="1800"/>
          </a:p>
        </p:txBody>
      </p:sp>
      <p:sp>
        <p:nvSpPr>
          <p:cNvPr id="66" name="Google Shape;66;p12"/>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cs-CZ" sz="2800"/>
              <a:t>Modul 9</a:t>
            </a:r>
            <a:endParaRPr/>
          </a:p>
          <a:p>
            <a:pPr indent="0" lvl="0" marL="0" rtl="0" algn="l">
              <a:lnSpc>
                <a:spcPct val="90000"/>
              </a:lnSpc>
              <a:spcBef>
                <a:spcPts val="1000"/>
              </a:spcBef>
              <a:spcAft>
                <a:spcPts val="0"/>
              </a:spcAft>
              <a:buClr>
                <a:schemeClr val="dk1"/>
              </a:buClr>
              <a:buSzPts val="2800"/>
              <a:buNone/>
            </a:pPr>
            <a:r>
              <a:rPr lang="cs-CZ" sz="2800"/>
              <a:t>Návrh a hodnocení projektu</a:t>
            </a:r>
            <a:endParaRPr sz="2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1"/>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9 (Učitelé): Návrh a hodnocení projektu</a:t>
            </a:r>
            <a:endParaRPr i="1" sz="2400"/>
          </a:p>
        </p:txBody>
      </p:sp>
      <p:sp>
        <p:nvSpPr>
          <p:cNvPr id="139" name="Google Shape;139;p21"/>
          <p:cNvSpPr txBox="1"/>
          <p:nvPr>
            <p:ph idx="1" type="body"/>
          </p:nvPr>
        </p:nvSpPr>
        <p:spPr>
          <a:xfrm>
            <a:off x="97970" y="902647"/>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Plánování a implementace</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p:txBody>
      </p:sp>
      <p:pic>
        <p:nvPicPr>
          <p:cNvPr id="140" name="Google Shape;140;p21"/>
          <p:cNvPicPr preferRelativeResize="0"/>
          <p:nvPr>
            <p:ph idx="2" type="body"/>
          </p:nvPr>
        </p:nvPicPr>
        <p:blipFill rotWithShape="1">
          <a:blip r:embed="rId3">
            <a:alphaModFix/>
          </a:blip>
          <a:srcRect b="0" l="0" r="0" t="0"/>
          <a:stretch/>
        </p:blipFill>
        <p:spPr>
          <a:xfrm>
            <a:off x="9383223" y="5302867"/>
            <a:ext cx="2264985" cy="1039979"/>
          </a:xfrm>
          <a:prstGeom prst="rect">
            <a:avLst/>
          </a:prstGeom>
          <a:noFill/>
          <a:ln>
            <a:noFill/>
          </a:ln>
        </p:spPr>
      </p:pic>
      <p:sp>
        <p:nvSpPr>
          <p:cNvPr id="141" name="Google Shape;141;p21"/>
          <p:cNvSpPr txBox="1"/>
          <p:nvPr/>
        </p:nvSpPr>
        <p:spPr>
          <a:xfrm>
            <a:off x="97970" y="1558636"/>
            <a:ext cx="10261766"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Univerzální design pro učení (UDL)</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Zpřístupnění technologií pro všechny.</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Používejte velké písmo, vysoce kontrastní vizuální prvky, zjednodušené instrukce a tiché, pohodlné prostředí.</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2"/>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9 (Učitelé): Návrh a hodnocení projektu</a:t>
            </a:r>
            <a:endParaRPr i="1" sz="2400"/>
          </a:p>
        </p:txBody>
      </p:sp>
      <p:sp>
        <p:nvSpPr>
          <p:cNvPr id="148" name="Google Shape;148;p22"/>
          <p:cNvSpPr txBox="1"/>
          <p:nvPr>
            <p:ph idx="1" type="body"/>
          </p:nvPr>
        </p:nvSpPr>
        <p:spPr>
          <a:xfrm>
            <a:off x="97970" y="902647"/>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Plánování a implementace</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p:txBody>
      </p:sp>
      <p:pic>
        <p:nvPicPr>
          <p:cNvPr id="149" name="Google Shape;149;p22"/>
          <p:cNvPicPr preferRelativeResize="0"/>
          <p:nvPr>
            <p:ph idx="2" type="body"/>
          </p:nvPr>
        </p:nvPicPr>
        <p:blipFill rotWithShape="1">
          <a:blip r:embed="rId3">
            <a:alphaModFix/>
          </a:blip>
          <a:srcRect b="0" l="0" r="0" t="0"/>
          <a:stretch/>
        </p:blipFill>
        <p:spPr>
          <a:xfrm>
            <a:off x="9383223" y="5302867"/>
            <a:ext cx="2264985" cy="1039979"/>
          </a:xfrm>
          <a:prstGeom prst="rect">
            <a:avLst/>
          </a:prstGeom>
          <a:noFill/>
          <a:ln>
            <a:noFill/>
          </a:ln>
        </p:spPr>
      </p:pic>
      <p:sp>
        <p:nvSpPr>
          <p:cNvPr id="150" name="Google Shape;150;p22"/>
          <p:cNvSpPr txBox="1"/>
          <p:nvPr/>
        </p:nvSpPr>
        <p:spPr>
          <a:xfrm>
            <a:off x="97970" y="1558636"/>
            <a:ext cx="10261766"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Struktura setkání</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90minutový rytmus</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Rozcvička/Seznámení (10 min), Představení úkolu (10 min), Společná práce ve dvojicích (60 min) a Reflexe/Závěr (10 min).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3"/>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9 (Učitelé): Návrh a hodnocení projektu</a:t>
            </a:r>
            <a:endParaRPr i="1" sz="2400"/>
          </a:p>
        </p:txBody>
      </p:sp>
      <p:sp>
        <p:nvSpPr>
          <p:cNvPr id="157" name="Google Shape;157;p23"/>
          <p:cNvSpPr txBox="1"/>
          <p:nvPr>
            <p:ph idx="1" type="body"/>
          </p:nvPr>
        </p:nvSpPr>
        <p:spPr>
          <a:xfrm>
            <a:off x="97970" y="902647"/>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Plánování a implementace</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p:txBody>
      </p:sp>
      <p:pic>
        <p:nvPicPr>
          <p:cNvPr id="158" name="Google Shape;158;p23"/>
          <p:cNvPicPr preferRelativeResize="0"/>
          <p:nvPr>
            <p:ph idx="2" type="body"/>
          </p:nvPr>
        </p:nvPicPr>
        <p:blipFill rotWithShape="1">
          <a:blip r:embed="rId3">
            <a:alphaModFix/>
          </a:blip>
          <a:srcRect b="0" l="0" r="0" t="0"/>
          <a:stretch/>
        </p:blipFill>
        <p:spPr>
          <a:xfrm>
            <a:off x="9383223" y="5302867"/>
            <a:ext cx="2264985" cy="1039979"/>
          </a:xfrm>
          <a:prstGeom prst="rect">
            <a:avLst/>
          </a:prstGeom>
          <a:noFill/>
          <a:ln>
            <a:noFill/>
          </a:ln>
        </p:spPr>
      </p:pic>
      <p:sp>
        <p:nvSpPr>
          <p:cNvPr id="159" name="Google Shape;159;p23"/>
          <p:cNvSpPr txBox="1"/>
          <p:nvPr/>
        </p:nvSpPr>
        <p:spPr>
          <a:xfrm>
            <a:off x="97970" y="1563010"/>
            <a:ext cx="10957957" cy="30553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Shlukování</a:t>
            </a:r>
            <a:endParaRPr/>
          </a:p>
          <a:p>
            <a:pPr indent="0" lvl="0" marL="0" marR="0" rtl="0" algn="ctr">
              <a:spcBef>
                <a:spcPts val="0"/>
              </a:spcBef>
              <a:spcAft>
                <a:spcPts val="0"/>
              </a:spcAft>
              <a:buNone/>
            </a:pPr>
            <a:r>
              <a:t/>
            </a:r>
            <a:endParaRPr sz="2400">
              <a:solidFill>
                <a:srgbClr val="FD8F09"/>
              </a:solidFill>
              <a:latin typeface="Calibri"/>
              <a:ea typeface="Calibri"/>
              <a:cs typeface="Calibri"/>
              <a:sym typeface="Calibri"/>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Tvorba tématu</a:t>
            </a:r>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Seskupte různé zájmy (např. Vaření + TikTok + Staré fotografie).</a:t>
            </a:r>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Jak se z nich může stát jeden digitální projekt?</a:t>
            </a:r>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9 (Učitelé): Návrh a hodnocení projektu</a:t>
            </a:r>
            <a:endParaRPr i="1" sz="2400"/>
          </a:p>
        </p:txBody>
      </p:sp>
      <p:sp>
        <p:nvSpPr>
          <p:cNvPr id="166" name="Google Shape;166;p24"/>
          <p:cNvSpPr txBox="1"/>
          <p:nvPr>
            <p:ph idx="1" type="body"/>
          </p:nvPr>
        </p:nvSpPr>
        <p:spPr>
          <a:xfrm>
            <a:off x="97970" y="902647"/>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Plánování a implementace</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p:txBody>
      </p:sp>
      <p:pic>
        <p:nvPicPr>
          <p:cNvPr id="167" name="Google Shape;167;p24"/>
          <p:cNvPicPr preferRelativeResize="0"/>
          <p:nvPr>
            <p:ph idx="2" type="body"/>
          </p:nvPr>
        </p:nvPicPr>
        <p:blipFill rotWithShape="1">
          <a:blip r:embed="rId3">
            <a:alphaModFix/>
          </a:blip>
          <a:srcRect b="0" l="0" r="0" t="0"/>
          <a:stretch/>
        </p:blipFill>
        <p:spPr>
          <a:xfrm>
            <a:off x="9383223" y="5302867"/>
            <a:ext cx="2264985" cy="1039979"/>
          </a:xfrm>
          <a:prstGeom prst="rect">
            <a:avLst/>
          </a:prstGeom>
          <a:noFill/>
          <a:ln>
            <a:noFill/>
          </a:ln>
        </p:spPr>
      </p:pic>
      <p:sp>
        <p:nvSpPr>
          <p:cNvPr id="168" name="Google Shape;168;p24"/>
          <p:cNvSpPr txBox="1"/>
          <p:nvPr/>
        </p:nvSpPr>
        <p:spPr>
          <a:xfrm>
            <a:off x="97970" y="1563010"/>
            <a:ext cx="10957957" cy="453265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Stanovení SMART cílů</a:t>
            </a:r>
            <a:endParaRPr b="1"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Stanovení jasných milníků</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Procvičte si proměnu vágní myšlenky v cíl, který je specifický (Specific), měřitelný (Measurable), dosažitelný (Achievable), relevantní (Relevant) a časově ohraničený (Time-bound).</a:t>
            </a:r>
            <a:endParaRPr/>
          </a:p>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5"/>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b="0" i="1" lang="cs-CZ" sz="2400"/>
              <a:t>Modul 9 (Učitelé):</a:t>
            </a:r>
            <a:br>
              <a:rPr b="0" i="1" lang="cs-CZ" sz="2400"/>
            </a:br>
            <a:r>
              <a:rPr b="0" i="1" lang="cs-CZ" sz="2400"/>
              <a:t>Návrh a hodnocení projektu</a:t>
            </a:r>
            <a:endParaRPr sz="1800"/>
          </a:p>
        </p:txBody>
      </p:sp>
      <p:sp>
        <p:nvSpPr>
          <p:cNvPr id="175" name="Google Shape;175;p25"/>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t/>
            </a:r>
            <a:endParaRPr b="1" sz="2800">
              <a:solidFill>
                <a:srgbClr val="09CBFD"/>
              </a:solidFill>
            </a:endParaRPr>
          </a:p>
          <a:p>
            <a:pPr indent="0" lvl="0" marL="0" rtl="0" algn="l">
              <a:lnSpc>
                <a:spcPct val="90000"/>
              </a:lnSpc>
              <a:spcBef>
                <a:spcPts val="1000"/>
              </a:spcBef>
              <a:spcAft>
                <a:spcPts val="0"/>
              </a:spcAft>
              <a:buClr>
                <a:srgbClr val="09CBFD"/>
              </a:buClr>
              <a:buSzPts val="2400"/>
              <a:buNone/>
            </a:pPr>
            <a:r>
              <a:rPr b="1" lang="cs-CZ" sz="2400">
                <a:solidFill>
                  <a:srgbClr val="09CBFD"/>
                </a:solidFill>
              </a:rPr>
              <a:t>Téma 3: Hodnocení a dopad</a:t>
            </a:r>
            <a:endParaRPr b="1" sz="2400">
              <a:solidFill>
                <a:srgbClr val="09CBFD"/>
              </a:solidFill>
            </a:endParaRPr>
          </a:p>
          <a:p>
            <a:pPr indent="0" lvl="0" marL="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9 (Učitelé): Návrh a hodnocení projektu</a:t>
            </a:r>
            <a:endParaRPr i="1" sz="2400"/>
          </a:p>
        </p:txBody>
      </p:sp>
      <p:sp>
        <p:nvSpPr>
          <p:cNvPr id="182" name="Google Shape;182;p26"/>
          <p:cNvSpPr txBox="1"/>
          <p:nvPr>
            <p:ph idx="1" type="body"/>
          </p:nvPr>
        </p:nvSpPr>
        <p:spPr>
          <a:xfrm>
            <a:off x="97970" y="902647"/>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800"/>
              <a:buNone/>
            </a:pPr>
            <a:r>
              <a:t/>
            </a:r>
            <a:endParaRPr b="1" i="1" sz="2800">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Hodnocení a dopad</a:t>
            </a:r>
            <a:endParaRPr b="1" i="1">
              <a:solidFill>
                <a:srgbClr val="09CBFD"/>
              </a:solidFill>
            </a:endParaRPr>
          </a:p>
          <a:p>
            <a:pPr indent="0" lvl="0" marL="0" rtl="0" algn="just">
              <a:lnSpc>
                <a:spcPct val="90000"/>
              </a:lnSpc>
              <a:spcBef>
                <a:spcPts val="1000"/>
              </a:spcBef>
              <a:spcAft>
                <a:spcPts val="0"/>
              </a:spcAft>
              <a:buClr>
                <a:schemeClr val="dk1"/>
              </a:buClr>
              <a:buSzPts val="2800"/>
              <a:buNone/>
            </a:pPr>
            <a:r>
              <a:t/>
            </a:r>
            <a:endParaRPr i="1" sz="2800"/>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p:txBody>
      </p:sp>
      <p:pic>
        <p:nvPicPr>
          <p:cNvPr id="183" name="Google Shape;183;p26"/>
          <p:cNvPicPr preferRelativeResize="0"/>
          <p:nvPr>
            <p:ph idx="2" type="body"/>
          </p:nvPr>
        </p:nvPicPr>
        <p:blipFill rotWithShape="1">
          <a:blip r:embed="rId3">
            <a:alphaModFix/>
          </a:blip>
          <a:srcRect b="0" l="0" r="0" t="0"/>
          <a:stretch/>
        </p:blipFill>
        <p:spPr>
          <a:xfrm>
            <a:off x="9383223" y="5302867"/>
            <a:ext cx="2264985" cy="1039979"/>
          </a:xfrm>
          <a:prstGeom prst="rect">
            <a:avLst/>
          </a:prstGeom>
          <a:noFill/>
          <a:ln>
            <a:noFill/>
          </a:ln>
        </p:spPr>
      </p:pic>
      <p:sp>
        <p:nvSpPr>
          <p:cNvPr id="184" name="Google Shape;184;p26"/>
          <p:cNvSpPr txBox="1"/>
          <p:nvPr/>
        </p:nvSpPr>
        <p:spPr>
          <a:xfrm>
            <a:off x="97970" y="1558636"/>
            <a:ext cx="10261766"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Měření úspěchu</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Proč na evaluaci záleží</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Evaluaci provádíme proto, abychom zjistili, zda jsme zlepšili digitální dovednosti, ale také abychom viděli, zda se nám podařilo zmírnit osamělost a vybudovat komunitu.</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9 (Učitelé): Návrh a hodnocení projektu</a:t>
            </a:r>
            <a:endParaRPr i="1" sz="2400"/>
          </a:p>
        </p:txBody>
      </p:sp>
      <p:sp>
        <p:nvSpPr>
          <p:cNvPr id="191" name="Google Shape;191;p27"/>
          <p:cNvSpPr txBox="1"/>
          <p:nvPr>
            <p:ph idx="1" type="body"/>
          </p:nvPr>
        </p:nvSpPr>
        <p:spPr>
          <a:xfrm>
            <a:off x="97970" y="902647"/>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800"/>
              <a:buNone/>
            </a:pPr>
            <a:r>
              <a:t/>
            </a:r>
            <a:endParaRPr b="1" i="1" sz="2800">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Hodnocení a dopad</a:t>
            </a:r>
            <a:endParaRPr b="1" i="1">
              <a:solidFill>
                <a:srgbClr val="09CBFD"/>
              </a:solidFill>
            </a:endParaRPr>
          </a:p>
          <a:p>
            <a:pPr indent="0" lvl="0" marL="0" rtl="0" algn="just">
              <a:lnSpc>
                <a:spcPct val="90000"/>
              </a:lnSpc>
              <a:spcBef>
                <a:spcPts val="1000"/>
              </a:spcBef>
              <a:spcAft>
                <a:spcPts val="0"/>
              </a:spcAft>
              <a:buClr>
                <a:schemeClr val="dk1"/>
              </a:buClr>
              <a:buSzPts val="2800"/>
              <a:buNone/>
            </a:pPr>
            <a:r>
              <a:t/>
            </a:r>
            <a:endParaRPr i="1" sz="2800"/>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p:txBody>
      </p:sp>
      <p:pic>
        <p:nvPicPr>
          <p:cNvPr id="192" name="Google Shape;192;p27"/>
          <p:cNvPicPr preferRelativeResize="0"/>
          <p:nvPr>
            <p:ph idx="2" type="body"/>
          </p:nvPr>
        </p:nvPicPr>
        <p:blipFill rotWithShape="1">
          <a:blip r:embed="rId3">
            <a:alphaModFix/>
          </a:blip>
          <a:srcRect b="0" l="0" r="0" t="0"/>
          <a:stretch/>
        </p:blipFill>
        <p:spPr>
          <a:xfrm>
            <a:off x="9383223" y="5302867"/>
            <a:ext cx="2264985" cy="1039979"/>
          </a:xfrm>
          <a:prstGeom prst="rect">
            <a:avLst/>
          </a:prstGeom>
          <a:noFill/>
          <a:ln>
            <a:noFill/>
          </a:ln>
        </p:spPr>
      </p:pic>
      <p:sp>
        <p:nvSpPr>
          <p:cNvPr id="193" name="Google Shape;193;p27"/>
          <p:cNvSpPr txBox="1"/>
          <p:nvPr/>
        </p:nvSpPr>
        <p:spPr>
          <a:xfrm>
            <a:off x="97970" y="1558636"/>
            <a:ext cx="10261766"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Sběr dat</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Kvantitativní vs. kvalitativní data</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Využívejte dotazníky a hodnoticí škály (čísla) společně s reflexními deníky a rozhovory (příběhy).</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8"/>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9 (Učitelé): Návrh a hodnocení projektu</a:t>
            </a:r>
            <a:endParaRPr i="1" sz="2400"/>
          </a:p>
        </p:txBody>
      </p:sp>
      <p:sp>
        <p:nvSpPr>
          <p:cNvPr id="200" name="Google Shape;200;p28"/>
          <p:cNvSpPr txBox="1"/>
          <p:nvPr>
            <p:ph idx="1" type="body"/>
          </p:nvPr>
        </p:nvSpPr>
        <p:spPr>
          <a:xfrm>
            <a:off x="97970" y="902647"/>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800"/>
              <a:buNone/>
            </a:pPr>
            <a:r>
              <a:t/>
            </a:r>
            <a:endParaRPr b="1" i="1" sz="2800">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Hodnocení a dopad</a:t>
            </a:r>
            <a:endParaRPr b="1" i="1">
              <a:solidFill>
                <a:srgbClr val="09CBFD"/>
              </a:solidFill>
            </a:endParaRPr>
          </a:p>
          <a:p>
            <a:pPr indent="0" lvl="0" marL="0" rtl="0" algn="just">
              <a:lnSpc>
                <a:spcPct val="90000"/>
              </a:lnSpc>
              <a:spcBef>
                <a:spcPts val="1000"/>
              </a:spcBef>
              <a:spcAft>
                <a:spcPts val="0"/>
              </a:spcAft>
              <a:buClr>
                <a:schemeClr val="dk1"/>
              </a:buClr>
              <a:buSzPts val="2800"/>
              <a:buNone/>
            </a:pPr>
            <a:r>
              <a:t/>
            </a:r>
            <a:endParaRPr i="1" sz="2800"/>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p:txBody>
      </p:sp>
      <p:pic>
        <p:nvPicPr>
          <p:cNvPr id="201" name="Google Shape;201;p28"/>
          <p:cNvPicPr preferRelativeResize="0"/>
          <p:nvPr>
            <p:ph idx="2" type="body"/>
          </p:nvPr>
        </p:nvPicPr>
        <p:blipFill rotWithShape="1">
          <a:blip r:embed="rId3">
            <a:alphaModFix/>
          </a:blip>
          <a:srcRect b="0" l="0" r="0" t="0"/>
          <a:stretch/>
        </p:blipFill>
        <p:spPr>
          <a:xfrm>
            <a:off x="9383223" y="5302867"/>
            <a:ext cx="2264985" cy="1039979"/>
          </a:xfrm>
          <a:prstGeom prst="rect">
            <a:avLst/>
          </a:prstGeom>
          <a:noFill/>
          <a:ln>
            <a:noFill/>
          </a:ln>
        </p:spPr>
      </p:pic>
      <p:sp>
        <p:nvSpPr>
          <p:cNvPr id="202" name="Google Shape;202;p28"/>
          <p:cNvSpPr txBox="1"/>
          <p:nvPr/>
        </p:nvSpPr>
        <p:spPr>
          <a:xfrm>
            <a:off x="97970" y="1558636"/>
            <a:ext cx="10261766"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Závěrečná zpráva o dopadu</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Sdílení příběhu o změně.</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Konsolidujte svá zjištění. Prezentujte výsledné digitální produkty a oslavte úspěch společným komunitním setkáním.</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9"/>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9 (Učitelé): Návrh a hodnocení projektu</a:t>
            </a:r>
            <a:endParaRPr i="1" sz="2400"/>
          </a:p>
        </p:txBody>
      </p:sp>
      <p:sp>
        <p:nvSpPr>
          <p:cNvPr id="209" name="Google Shape;209;p29"/>
          <p:cNvSpPr txBox="1"/>
          <p:nvPr>
            <p:ph idx="1" type="body"/>
          </p:nvPr>
        </p:nvSpPr>
        <p:spPr>
          <a:xfrm>
            <a:off x="97970" y="902647"/>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800"/>
              <a:buNone/>
            </a:pPr>
            <a:r>
              <a:t/>
            </a:r>
            <a:endParaRPr b="1" i="1" sz="2800">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Hodnocení a dopad</a:t>
            </a:r>
            <a:endParaRPr b="1" i="1">
              <a:solidFill>
                <a:srgbClr val="09CBFD"/>
              </a:solidFill>
            </a:endParaRPr>
          </a:p>
          <a:p>
            <a:pPr indent="0" lvl="0" marL="0" rtl="0" algn="just">
              <a:lnSpc>
                <a:spcPct val="90000"/>
              </a:lnSpc>
              <a:spcBef>
                <a:spcPts val="1000"/>
              </a:spcBef>
              <a:spcAft>
                <a:spcPts val="0"/>
              </a:spcAft>
              <a:buClr>
                <a:schemeClr val="dk1"/>
              </a:buClr>
              <a:buSzPts val="2800"/>
              <a:buNone/>
            </a:pPr>
            <a:r>
              <a:t/>
            </a:r>
            <a:endParaRPr i="1" sz="2800"/>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p:txBody>
      </p:sp>
      <p:pic>
        <p:nvPicPr>
          <p:cNvPr id="210" name="Google Shape;210;p29"/>
          <p:cNvPicPr preferRelativeResize="0"/>
          <p:nvPr>
            <p:ph idx="2" type="body"/>
          </p:nvPr>
        </p:nvPicPr>
        <p:blipFill rotWithShape="1">
          <a:blip r:embed="rId3">
            <a:alphaModFix/>
          </a:blip>
          <a:srcRect b="0" l="0" r="0" t="0"/>
          <a:stretch/>
        </p:blipFill>
        <p:spPr>
          <a:xfrm>
            <a:off x="9383223" y="5302867"/>
            <a:ext cx="2264985" cy="1039979"/>
          </a:xfrm>
          <a:prstGeom prst="rect">
            <a:avLst/>
          </a:prstGeom>
          <a:noFill/>
          <a:ln>
            <a:noFill/>
          </a:ln>
        </p:spPr>
      </p:pic>
      <p:sp>
        <p:nvSpPr>
          <p:cNvPr id="211" name="Google Shape;211;p29"/>
          <p:cNvSpPr txBox="1"/>
          <p:nvPr/>
        </p:nvSpPr>
        <p:spPr>
          <a:xfrm>
            <a:off x="97970" y="1563010"/>
            <a:ext cx="10957957" cy="37939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Matice výběru nástrojů</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Výběr správného evaluačního nástroje.</a:t>
            </a:r>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Vyberte nejvhodnější nástroj pro měření „Sebedůvěry“ vs. „Technických dovedností“. (Hodnoticí škály, dotazníky, nebo pozorování?)</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0"/>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9 (Učitelé): Návrh a hodnocení projektu</a:t>
            </a:r>
            <a:endParaRPr i="1" sz="2400"/>
          </a:p>
        </p:txBody>
      </p:sp>
      <p:sp>
        <p:nvSpPr>
          <p:cNvPr id="218" name="Google Shape;218;p30"/>
          <p:cNvSpPr txBox="1"/>
          <p:nvPr>
            <p:ph idx="1" type="body"/>
          </p:nvPr>
        </p:nvSpPr>
        <p:spPr>
          <a:xfrm>
            <a:off x="97970" y="902647"/>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800"/>
              <a:buNone/>
            </a:pPr>
            <a:r>
              <a:t/>
            </a:r>
            <a:endParaRPr b="1" i="1" sz="2800">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Hodnocení a dopad</a:t>
            </a:r>
            <a:endParaRPr b="1" i="1">
              <a:solidFill>
                <a:srgbClr val="09CBFD"/>
              </a:solidFill>
            </a:endParaRPr>
          </a:p>
          <a:p>
            <a:pPr indent="0" lvl="0" marL="0" rtl="0" algn="just">
              <a:lnSpc>
                <a:spcPct val="90000"/>
              </a:lnSpc>
              <a:spcBef>
                <a:spcPts val="1000"/>
              </a:spcBef>
              <a:spcAft>
                <a:spcPts val="0"/>
              </a:spcAft>
              <a:buClr>
                <a:schemeClr val="dk1"/>
              </a:buClr>
              <a:buSzPts val="2800"/>
              <a:buNone/>
            </a:pPr>
            <a:r>
              <a:t/>
            </a:r>
            <a:endParaRPr i="1" sz="2800"/>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p:txBody>
      </p:sp>
      <p:pic>
        <p:nvPicPr>
          <p:cNvPr id="219" name="Google Shape;219;p30"/>
          <p:cNvPicPr preferRelativeResize="0"/>
          <p:nvPr>
            <p:ph idx="2" type="body"/>
          </p:nvPr>
        </p:nvPicPr>
        <p:blipFill rotWithShape="1">
          <a:blip r:embed="rId3">
            <a:alphaModFix/>
          </a:blip>
          <a:srcRect b="0" l="0" r="0" t="0"/>
          <a:stretch/>
        </p:blipFill>
        <p:spPr>
          <a:xfrm>
            <a:off x="9383223" y="5302867"/>
            <a:ext cx="2264985" cy="1039979"/>
          </a:xfrm>
          <a:prstGeom prst="rect">
            <a:avLst/>
          </a:prstGeom>
          <a:noFill/>
          <a:ln>
            <a:noFill/>
          </a:ln>
        </p:spPr>
      </p:pic>
      <p:sp>
        <p:nvSpPr>
          <p:cNvPr id="220" name="Google Shape;220;p30"/>
          <p:cNvSpPr txBox="1"/>
          <p:nvPr/>
        </p:nvSpPr>
        <p:spPr>
          <a:xfrm>
            <a:off x="97970" y="1563010"/>
            <a:ext cx="10957957" cy="37939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Jedna otázka</a:t>
            </a:r>
            <a:endParaRPr b="1"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cs-CZ" sz="2400" u="none" cap="none" strike="noStrike">
                <a:solidFill>
                  <a:schemeClr val="dk1"/>
                </a:solidFill>
                <a:latin typeface="Calibri"/>
                <a:ea typeface="Calibri"/>
                <a:cs typeface="Calibri"/>
                <a:sym typeface="Calibri"/>
              </a:rPr>
              <a:t>Rychlá kvalitativní zpětná vazba</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cs-CZ" sz="2400" u="none" cap="none" strike="noStrike">
                <a:solidFill>
                  <a:schemeClr val="dk1"/>
                </a:solidFill>
                <a:latin typeface="Calibri"/>
                <a:ea typeface="Calibri"/>
                <a:cs typeface="Calibri"/>
                <a:sym typeface="Calibri"/>
              </a:rPr>
              <a:t>Procvičte si ve dvojicích:</a:t>
            </a:r>
            <a:endParaRPr b="0"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rPr b="0" i="0" lang="cs-CZ" sz="2400" u="none" cap="none" strike="noStrike">
                <a:solidFill>
                  <a:schemeClr val="dk1"/>
                </a:solidFill>
                <a:latin typeface="Calibri"/>
                <a:ea typeface="Calibri"/>
                <a:cs typeface="Calibri"/>
                <a:sym typeface="Calibri"/>
              </a:rPr>
              <a:t>Zeptejte se „Co nejpřekvapivějšího jste se dnes naučil/a?“a zaznamenejte odpověď.</a:t>
            </a:r>
            <a:endParaRPr b="1" i="0" sz="2400" u="none" cap="none" strike="noStrike">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Arial"/>
              <a:buNone/>
            </a:pPr>
            <a:r>
              <a:rPr b="0" i="1" lang="cs-CZ" sz="2800"/>
              <a:t>Modul 9 (Učitelé):</a:t>
            </a:r>
            <a:br>
              <a:rPr b="0" i="1" lang="cs-CZ" sz="2800"/>
            </a:br>
            <a:r>
              <a:rPr b="0" i="1" lang="cs-CZ" sz="2800"/>
              <a:t>Návrh a hodnocení projektu</a:t>
            </a:r>
            <a:endParaRPr b="0" i="1" sz="2800"/>
          </a:p>
        </p:txBody>
      </p:sp>
      <p:sp>
        <p:nvSpPr>
          <p:cNvPr id="72" name="Google Shape;72;p13"/>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cs-CZ" sz="2400">
                <a:solidFill>
                  <a:srgbClr val="09CBFD"/>
                </a:solidFill>
              </a:rPr>
              <a:t>Téma 1: Základy designu mezigeneračních projektů</a:t>
            </a: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1"/>
          <p:cNvSpPr txBox="1"/>
          <p:nvPr>
            <p:ph type="ctrTitle"/>
          </p:nvPr>
        </p:nvSpPr>
        <p:spPr>
          <a:xfrm>
            <a:off x="405246" y="1768632"/>
            <a:ext cx="6821956"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Arial"/>
              <a:buNone/>
            </a:pPr>
            <a:r>
              <a:rPr b="0" i="1" lang="cs-CZ"/>
              <a:t>Konec modulu 9 (Učitelé):</a:t>
            </a:r>
            <a:br>
              <a:rPr b="0" i="1" lang="cs-CZ"/>
            </a:br>
            <a:r>
              <a:rPr b="0" i="1" lang="cs-CZ"/>
              <a:t>Návrh a hodnocení projektu</a:t>
            </a:r>
            <a:endParaRPr b="0"/>
          </a:p>
        </p:txBody>
      </p:sp>
      <p:pic>
        <p:nvPicPr>
          <p:cNvPr id="226" name="Google Shape;226;p31"/>
          <p:cNvPicPr preferRelativeResize="0"/>
          <p:nvPr/>
        </p:nvPicPr>
        <p:blipFill rotWithShape="1">
          <a:blip r:embed="rId3">
            <a:alphaModFix/>
          </a:blip>
          <a:srcRect b="0" l="0" r="0" t="0"/>
          <a:stretch/>
        </p:blipFill>
        <p:spPr>
          <a:xfrm>
            <a:off x="825461" y="2940275"/>
            <a:ext cx="5270539" cy="276342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9 (Učitelé): Návrh a hodnocení projektu</a:t>
            </a:r>
            <a:endParaRPr sz="2400"/>
          </a:p>
        </p:txBody>
      </p:sp>
      <p:sp>
        <p:nvSpPr>
          <p:cNvPr id="79" name="Google Shape;79;p14"/>
          <p:cNvSpPr txBox="1"/>
          <p:nvPr>
            <p:ph idx="1" type="body"/>
          </p:nvPr>
        </p:nvSpPr>
        <p:spPr>
          <a:xfrm>
            <a:off x="170706" y="1023143"/>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Základy designu mezigeneračních projektů</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80" name="Google Shape;80;p14"/>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81" name="Google Shape;81;p14"/>
          <p:cNvSpPr txBox="1"/>
          <p:nvPr/>
        </p:nvSpPr>
        <p:spPr>
          <a:xfrm>
            <a:off x="589497" y="1653999"/>
            <a:ext cx="11336483"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Za hranicemi školních zdí</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Co je mezigenerační digitální design?</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Je to pedagogický přístup, v němž se studenti a starší dospělí učí společně.</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Zaměřuje se na empatii, digitální gramotnost a společný cíl.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9 (Učitelé): Návrh a hodnocení projektu</a:t>
            </a:r>
            <a:endParaRPr sz="2400"/>
          </a:p>
        </p:txBody>
      </p:sp>
      <p:sp>
        <p:nvSpPr>
          <p:cNvPr id="88" name="Google Shape;88;p15"/>
          <p:cNvSpPr txBox="1"/>
          <p:nvPr>
            <p:ph idx="1" type="body"/>
          </p:nvPr>
        </p:nvSpPr>
        <p:spPr>
          <a:xfrm>
            <a:off x="247649" y="1023143"/>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Základy designu mezigeneračních projektů</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89" name="Google Shape;89;p15"/>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90" name="Google Shape;90;p15"/>
          <p:cNvSpPr txBox="1"/>
          <p:nvPr/>
        </p:nvSpPr>
        <p:spPr>
          <a:xfrm>
            <a:off x="266020" y="1574005"/>
            <a:ext cx="11336483"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Tři pilíře mezigeneračního učení (IGL)</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Vyvážený zážitek</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Úspěšné projekty vyvažují pedagogické cíle (učení), sociálně-emocionální cíle (důvěra) a praktické cíle (přístupnost).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9 (Učitelé): Návrh a hodnocení projektu</a:t>
            </a:r>
            <a:endParaRPr sz="2400"/>
          </a:p>
        </p:txBody>
      </p:sp>
      <p:sp>
        <p:nvSpPr>
          <p:cNvPr id="97" name="Google Shape;97;p16"/>
          <p:cNvSpPr txBox="1"/>
          <p:nvPr>
            <p:ph idx="1" type="body"/>
          </p:nvPr>
        </p:nvSpPr>
        <p:spPr>
          <a:xfrm>
            <a:off x="123824" y="91033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Základy designu mezigeneračních projektů</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98" name="Google Shape;98;p16"/>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99" name="Google Shape;99;p16"/>
          <p:cNvSpPr txBox="1"/>
          <p:nvPr/>
        </p:nvSpPr>
        <p:spPr>
          <a:xfrm>
            <a:off x="97970" y="1574005"/>
            <a:ext cx="1133648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Vzájemnost a spoluvytváření</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Společné vedení</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Vzájemnost znamená, že každý je zároveň učitelem i žákem.</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Spoluvytváření (kooperace) znamená, že se účastníci podílejí na rozhodování o tom, o čem projekt vůbec bude.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9 (Učitelé): Návrh a hodnocení projektu</a:t>
            </a:r>
            <a:endParaRPr sz="2400"/>
          </a:p>
        </p:txBody>
      </p:sp>
      <p:sp>
        <p:nvSpPr>
          <p:cNvPr id="106" name="Google Shape;106;p17"/>
          <p:cNvSpPr txBox="1"/>
          <p:nvPr>
            <p:ph idx="1" type="body"/>
          </p:nvPr>
        </p:nvSpPr>
        <p:spPr>
          <a:xfrm>
            <a:off x="97969" y="893404"/>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Základy designu mezigeneračních projektů</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07" name="Google Shape;107;p17"/>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08" name="Google Shape;108;p17"/>
          <p:cNvSpPr txBox="1"/>
          <p:nvPr/>
        </p:nvSpPr>
        <p:spPr>
          <a:xfrm>
            <a:off x="389954" y="1540149"/>
            <a:ext cx="10957957" cy="40709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Audit předsudků</a:t>
            </a:r>
            <a:endParaRPr b="1" sz="2400">
              <a:solidFill>
                <a:srgbClr val="FD8F09"/>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Kontrola našich předsudků</a:t>
            </a:r>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Pojmenujte jeden stereotyp o „seniorech a technologiích“.</a:t>
            </a:r>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Jak může design vašeho projektu tuto představu vyvrátit?</a:t>
            </a:r>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8"/>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9 (Učitelé): Návrh a hodnocení projektu</a:t>
            </a:r>
            <a:endParaRPr sz="2400"/>
          </a:p>
        </p:txBody>
      </p:sp>
      <p:sp>
        <p:nvSpPr>
          <p:cNvPr id="115" name="Google Shape;115;p18"/>
          <p:cNvSpPr txBox="1"/>
          <p:nvPr>
            <p:ph idx="1" type="body"/>
          </p:nvPr>
        </p:nvSpPr>
        <p:spPr>
          <a:xfrm>
            <a:off x="97969" y="858824"/>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Základy designu mezigeneračních projektů</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16" name="Google Shape;116;p18"/>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17" name="Google Shape;117;p18"/>
          <p:cNvSpPr txBox="1"/>
          <p:nvPr/>
        </p:nvSpPr>
        <p:spPr>
          <a:xfrm>
            <a:off x="247649" y="1844316"/>
            <a:ext cx="10957957" cy="59176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Mapování očekávání</a:t>
            </a:r>
            <a:endParaRPr b="1"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Sdílené naděje a obavy</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Skupinová diskuse:</a:t>
            </a:r>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Čeho se bojí studenti?</a:t>
            </a:r>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Čeho se bojí starší dospělí?</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Najděte společnou řeč.</a:t>
            </a:r>
            <a:endParaRPr/>
          </a:p>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9"/>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b="0" i="1" lang="cs-CZ" sz="2400"/>
              <a:t>Modul 9 (Učitelé):</a:t>
            </a:r>
            <a:br>
              <a:rPr b="0" i="1" lang="cs-CZ" sz="2400"/>
            </a:br>
            <a:r>
              <a:rPr b="0" i="1" lang="cs-CZ" sz="2400"/>
              <a:t>Návrh a hodnocení projektu</a:t>
            </a:r>
            <a:endParaRPr sz="1800"/>
          </a:p>
        </p:txBody>
      </p:sp>
      <p:sp>
        <p:nvSpPr>
          <p:cNvPr id="123" name="Google Shape;123;p19"/>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cs-CZ" sz="2400">
                <a:solidFill>
                  <a:srgbClr val="09CBFD"/>
                </a:solidFill>
              </a:rPr>
              <a:t>Téma 2: Plánování a implementace</a:t>
            </a:r>
            <a:endParaRPr b="1" sz="2400">
              <a:solidFill>
                <a:srgbClr val="09CBFD"/>
              </a:solidFill>
            </a:endParaRPr>
          </a:p>
          <a:p>
            <a:pPr indent="0" lvl="0" marL="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0"/>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9 (Učitelé): Návrh a hodnocení projektu</a:t>
            </a:r>
            <a:endParaRPr i="1" sz="2400"/>
          </a:p>
        </p:txBody>
      </p:sp>
      <p:sp>
        <p:nvSpPr>
          <p:cNvPr id="130" name="Google Shape;130;p20"/>
          <p:cNvSpPr txBox="1"/>
          <p:nvPr>
            <p:ph idx="1" type="body"/>
          </p:nvPr>
        </p:nvSpPr>
        <p:spPr>
          <a:xfrm>
            <a:off x="97970" y="902647"/>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Plánování a implementace</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p:txBody>
      </p:sp>
      <p:pic>
        <p:nvPicPr>
          <p:cNvPr id="131" name="Google Shape;131;p20"/>
          <p:cNvPicPr preferRelativeResize="0"/>
          <p:nvPr>
            <p:ph idx="2" type="body"/>
          </p:nvPr>
        </p:nvPicPr>
        <p:blipFill rotWithShape="1">
          <a:blip r:embed="rId3">
            <a:alphaModFix/>
          </a:blip>
          <a:srcRect b="0" l="0" r="0" t="0"/>
          <a:stretch/>
        </p:blipFill>
        <p:spPr>
          <a:xfrm>
            <a:off x="9383223" y="5302867"/>
            <a:ext cx="2264985" cy="1039979"/>
          </a:xfrm>
          <a:prstGeom prst="rect">
            <a:avLst/>
          </a:prstGeom>
          <a:noFill/>
          <a:ln>
            <a:noFill/>
          </a:ln>
        </p:spPr>
      </p:pic>
      <p:sp>
        <p:nvSpPr>
          <p:cNvPr id="132" name="Google Shape;132;p20"/>
          <p:cNvSpPr txBox="1"/>
          <p:nvPr/>
        </p:nvSpPr>
        <p:spPr>
          <a:xfrm>
            <a:off x="97970" y="1558636"/>
            <a:ext cx="10261766"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Projektový záměr</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Definování vašeho malého projektu</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Začněte v malém</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Definujte své téma (historie, hudba, aplikace), identifikujte své účastníky a stanovte si realistický časový harmonogram.</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