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3"/>
  </p:notesMasterIdLst>
  <p:handoutMasterIdLst>
    <p:handoutMasterId r:id="rId24"/>
  </p:handoutMasterIdLst>
  <p:sldIdLst>
    <p:sldId id="256" r:id="rId3"/>
    <p:sldId id="272" r:id="rId4"/>
    <p:sldId id="277" r:id="rId5"/>
    <p:sldId id="316" r:id="rId6"/>
    <p:sldId id="317" r:id="rId7"/>
    <p:sldId id="312" r:id="rId8"/>
    <p:sldId id="318" r:id="rId9"/>
    <p:sldId id="274" r:id="rId10"/>
    <p:sldId id="264" r:id="rId11"/>
    <p:sldId id="319" r:id="rId12"/>
    <p:sldId id="320" r:id="rId13"/>
    <p:sldId id="321" r:id="rId14"/>
    <p:sldId id="322" r:id="rId15"/>
    <p:sldId id="273" r:id="rId16"/>
    <p:sldId id="323" r:id="rId17"/>
    <p:sldId id="325" r:id="rId18"/>
    <p:sldId id="326" r:id="rId19"/>
    <p:sldId id="324"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88" d="100"/>
          <a:sy n="88" d="100"/>
        </p:scale>
        <p:origin x="586"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‹Nº›</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Haga clic para editar los estilos de texto principales</a:t>
            </a:r>
          </a:p>
          <a:p>
            <a:pPr lvl="1"/>
            <a:r>
              <a:rPr lang="en-US"/>
              <a:t>Segundo nivel</a:t>
            </a:r>
          </a:p>
          <a:p>
            <a:pPr lvl="2"/>
            <a:r>
              <a:rPr lang="en-US"/>
              <a:t>Tercer nivel</a:t>
            </a:r>
          </a:p>
          <a:p>
            <a:pPr lvl="3"/>
            <a:r>
              <a:rPr lang="en-US"/>
              <a:t>Cuarto nivel</a:t>
            </a:r>
          </a:p>
          <a:p>
            <a:pPr lvl="4"/>
            <a:r>
              <a:rPr lang="en-US"/>
              <a:t>Quinto nivel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‹Nº›</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«Bienvenidos. Hoy no solo vamos a preparar una clase de tecnología, sino que vamos a tender un puente entre generaciones. Este módulo trata de pasar de una simple ayuda a una conexión significativa».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942DD-31A4-75ED-CAE6-507C89F33D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FF8237-168A-A146-1588-FB37BDF79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C5C40-50EA-156C-40C2-ED92037A6AA2}"/>
              </a:ext>
            </a:extLst>
          </p:cNvPr>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«En lugar de "jugar con los iPads", prueba a "crear un álbum de fotos de tres diapositivas". Los objetivos SMART proporcionan a ambas generaciones una sensación de logro real».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9A22D987-58FB-F8F2-6320-2D9D5F4B36E1}"/>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88355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4196392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48CC-02D6-CCBC-BC3A-4E3F87778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B60D3B-1B74-87D2-CFE8-3984EA08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C48D8-A1C3-8039-B59D-C26989EC52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«No nos limitamos a medir los "clics"; medimos las "sonrisas" y la "confianza". La evaluación explica por qué tu proyecto es importante para el colegio y la comunidad».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BE6247BB-F23E-9C6E-427B-9A6F1A3DF58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265323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BB1-3218-66D4-4599-545C4C765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D99F9-C175-9C14-4A4D-8BA59C5AD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56FFC5-67D3-DFB5-308F-A1E8918574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«Las cifras (datos cuantitativos) nos dan una idea de la magnitud, pero las historias (datos cualitativos) nos transmiten el espíritu. Se necesitan ambas cosas para mostrar el verdadero impacto de Digital Harmony».</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A4BA1F3-9F6B-4480-ACA3-D26A0710D52B}"/>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95219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76E4-6326-DC53-3E3F-A34BB8DEB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D3E38-4C8F-49BB-F506-45E184459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526AF-0C36-8C43-333E-6C1CF2AA78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«No dejes que el proyecto caiga en el olvido. ¡Organiza una celebración! Mostrar los resultados a los demás sirve para reconocer el esfuerzo tanto de los alumnos como de las personas mayores».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888C746-81EA-0FCF-94C4-9AA68A10334F}"/>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122568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1722F-D34B-E6A8-5722-65B16F5A1D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00792-628B-8478-6195-80BA31F99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3482B7-9495-6CD1-E454-2EC82E0BBA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«No todas las herramientas sirven para todos los fines. Si quieres medir la amistad, un examen de opción múltiple no es la herramienta adecuada. Practiquemos cómo elegir la adecuada».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188A582-9170-BFBF-64AA-FF52EF545996}"/>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391809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E821C-A33A-CC0C-09BC-91DA2430E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A8836-2F59-0628-46D9-346E5CD2D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9BC4E-53AE-E1CA-1B5D-A6DBE5105E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«A menudo, la mejor información se obtiene simplemente escuchando. Esta actividad te muestra cómo una sola pregunta, bien planteada, puede revelar el profundo impacto que tu proyecto ha tenido en la vida de una persona».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F2B1D662-9ABB-238B-ACE6-F6D53B8D37C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688155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A943-D7A1-E262-7229-F99E44F837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0BDBF-F2BD-9448-C6A6-4B283431CB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7C620-9544-0C5A-E9FA-A030939724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«Piensa en ellos como las patas de un taburete. Si te olvidas de la parte socioemocional, el proyecto se viene abajo. Tenemos que planificar teniendo en cuenta los sentimientos tanto como la conexión wifi».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4563FEF4-16CA-21B3-CE2E-600B9D9E1C82}"/>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552444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67CF-EFF0-67F1-58BF-3C09F4A32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64711-3889-039A-50E9-D1E272B5D4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1E1315-DB80-6803-8D4F-4BA5D2B3350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«En Digital Harmony, nadie es simplemente un “ayudante”. El alumno aprende sobre historia o sobre la paciencia, y la persona mayor adquiere habilidades digitales. Juntos construyen el camino».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sz="1200" dirty="0"/>
          </a:p>
        </p:txBody>
      </p:sp>
      <p:sp>
        <p:nvSpPr>
          <p:cNvPr id="4" name="Slide Number Placeholder 3">
            <a:extLst>
              <a:ext uri="{FF2B5EF4-FFF2-40B4-BE49-F238E27FC236}">
                <a16:creationId xmlns:a16="http://schemas.microsoft.com/office/drawing/2014/main" id="{FE2B3C93-715A-013C-8341-CAB8C00588D9}"/>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528335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«Seamos sinceros con respecto a nuestros prejuicios. ¿Creemos que las personas mayores le tienen «miedo» a la tecnología? Si diseñamos pensando en el «miedo», limitamos su potencial. Diseñemos, en cambio, pensando en la «curiosidad».»</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EA517-625D-97E0-C361-4C4AC9261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EC3D5B-8CD0-0AC8-00DD-76E80A167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D7CCC-5743-0BD0-C55C-077D597F0D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«La ansiedad es el mayor obstáculo. Al identificar estas expectativas desde el principio, les demuestras a los participantes que no están solos en sus preocupaciones».</a:t>
            </a:r>
          </a:p>
          <a:p>
            <a:endParaRPr lang="LID4096" dirty="0"/>
          </a:p>
        </p:txBody>
      </p:sp>
      <p:sp>
        <p:nvSpPr>
          <p:cNvPr id="4" name="Slide Number Placeholder 3">
            <a:extLst>
              <a:ext uri="{FF2B5EF4-FFF2-40B4-BE49-F238E27FC236}">
                <a16:creationId xmlns:a16="http://schemas.microsoft.com/office/drawing/2014/main" id="{1846F99D-45A0-9EFA-9420-6F236209E5E0}"/>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0994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 «No te compliques. Un MVP —proyecto mínimo viable— es mejor que un proyecto enorme que nunca se termina. ¿Qué es lo único que quieres que creen juntos?»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9A4EF-C656-0811-EA3F-E887B502E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04190C-1A98-5994-4072-798B7FD18B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2B6DC-039B-3B21-8394-5C0856DA96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«La accesibilidad no es un extra, es la base. Si no pueden ver la pantalla o oírte, no pueden aprender. El Diseño Universal para el Aprendizaje (UDL) mejora las cosas para todos».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69DD00C-F68D-9ACC-5133-D8FBDDA5C524}"/>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040944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2296-BCC6-4481-290A-426114AF7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B9914-033A-165C-3187-B1C76CC0E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2E460-8174-DD45-3289-A01F86DF1B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«La estructura aporta seguridad. Los participantes deben saber qué esperar. Hay que cuidar siempre los 60 minutos de trabajo en parejas: ahí es donde surge la magia».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47EAFA-1C84-640C-0852-58E537836EB2}"/>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1345477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E8730-FB5C-F197-499A-7E9059757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81EFB-28DA-B1C0-B16C-01DD3A0AE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797150-C82E-962D-146F-0B879E254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«¿Cómo encontramos un tema común? ¡Mediante la agrupación! Esto enseña a los participantes a encontrar puntos en común entre sus diferentes mundos a través de los medios digitales».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5E3262F-A12C-611B-BEFF-566A11763F25}"/>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1535680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Aquí va el título de la diapositiva</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Material formativo </a:t>
            </a:r>
            <a:r>
              <a:rPr lang="en-US" sz="2400"/>
              <a:t>para docentes</a:t>
            </a: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Módulo 9</a:t>
            </a:r>
          </a:p>
          <a:p>
            <a:r>
              <a:rPr lang="it-IT" sz="2800" dirty="0"/>
              <a:t>Diseño y evaluación de proyectos</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07827-07DC-294C-E9A9-FAFDCABF483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833CC73-B224-B745-A5E6-A610F9ADF82B}"/>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BD5263BD-773B-05DB-3D62-5E34915D0D8A}"/>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 Planificación y puesta en práctica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22C9305D-D245-63BE-12A3-945704CEA9A8}"/>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3ECECCC9-BCC4-8997-8289-86B3E69C65A1}"/>
              </a:ext>
            </a:extLst>
          </p:cNvPr>
          <p:cNvSpPr txBox="1"/>
          <p:nvPr/>
        </p:nvSpPr>
        <p:spPr>
          <a:xfrm>
            <a:off x="97970" y="1558636"/>
            <a:ext cx="10261766" cy="3811493"/>
          </a:xfrm>
          <a:prstGeom prst="rect">
            <a:avLst/>
          </a:prstGeom>
          <a:noFill/>
        </p:spPr>
        <p:txBody>
          <a:bodyPr wrap="square">
            <a:spAutoFit/>
          </a:bodyPr>
          <a:lstStyle/>
          <a:p>
            <a:pPr fontAlgn="base"/>
            <a:r>
              <a:rPr lang="en-GB" sz="2400" b="1" dirty="0"/>
              <a:t>Diseño universal para el aprendizaje (UDL)</a:t>
            </a:r>
          </a:p>
          <a:p>
            <a:pPr lvl="1" fontAlgn="base"/>
            <a:endParaRPr lang="en-GB" sz="2400" dirty="0"/>
          </a:p>
          <a:p>
            <a:pPr lvl="1" algn="ctr" fontAlgn="base"/>
            <a:r>
              <a:rPr lang="en-GB" sz="2400" dirty="0"/>
              <a:t>Hacer que la tecnología sea accesible para todos.</a:t>
            </a:r>
            <a:endParaRPr lang="en-GB" sz="2400" b="1" dirty="0"/>
          </a:p>
          <a:p>
            <a:pPr lvl="1" algn="ctr" fontAlgn="base"/>
            <a:endParaRPr lang="en-GB" sz="2400" dirty="0"/>
          </a:p>
          <a:p>
            <a:pPr lvl="1" algn="ctr" fontAlgn="base"/>
            <a:r>
              <a:rPr lang="en-GB" sz="2400" dirty="0" err="1" smtClean="0"/>
              <a:t>Utiliza</a:t>
            </a:r>
            <a:r>
              <a:rPr lang="en-GB" sz="2400" dirty="0" smtClean="0"/>
              <a:t> </a:t>
            </a:r>
            <a:r>
              <a:rPr lang="en-GB" sz="2400" dirty="0"/>
              <a:t>fuentes grandes, imágenes de alto contraste, instrucciones simplificadas </a:t>
            </a:r>
          </a:p>
          <a:p>
            <a:pPr lvl="1" algn="ctr" fontAlgn="base"/>
            <a:r>
              <a:rPr lang="en-GB" sz="2400" dirty="0"/>
              <a:t>y un entorno tranquilo y cómodo.</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3102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E3889-9A91-E8BA-E7C0-31CAB23F4EA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5A8FB26-FFCA-3147-4E11-243C7DF8BE75}"/>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AC89DC5D-B83D-ED7B-4708-061B441262C0}"/>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 Planificación y puesta en práctica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6B5A92E-B122-433E-1D6F-17159788D1EB}"/>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26A51686-B565-72AB-367F-8CFA0341B604}"/>
              </a:ext>
            </a:extLst>
          </p:cNvPr>
          <p:cNvSpPr txBox="1"/>
          <p:nvPr/>
        </p:nvSpPr>
        <p:spPr>
          <a:xfrm>
            <a:off x="97970" y="1558636"/>
            <a:ext cx="10261766" cy="4163319"/>
          </a:xfrm>
          <a:prstGeom prst="rect">
            <a:avLst/>
          </a:prstGeom>
          <a:noFill/>
        </p:spPr>
        <p:txBody>
          <a:bodyPr wrap="square">
            <a:spAutoFit/>
          </a:bodyPr>
          <a:lstStyle/>
          <a:p>
            <a:pPr fontAlgn="base"/>
            <a:r>
              <a:rPr lang="en-GB" sz="2400" b="1" dirty="0"/>
              <a:t>Estructuración de una sesión</a:t>
            </a:r>
          </a:p>
          <a:p>
            <a:pPr lvl="1" fontAlgn="base"/>
            <a:endParaRPr lang="en-GB" sz="2400" dirty="0"/>
          </a:p>
          <a:p>
            <a:pPr lvl="1" algn="ctr" fontAlgn="base"/>
            <a:r>
              <a:rPr lang="en-GB" sz="2400" dirty="0"/>
              <a:t>El ritmo de 90 minutos</a:t>
            </a:r>
            <a:endParaRPr lang="en-GB" sz="2400" b="1" dirty="0"/>
          </a:p>
          <a:p>
            <a:pPr lvl="1" fontAlgn="base"/>
            <a:endParaRPr lang="en-GB" sz="2400" dirty="0"/>
          </a:p>
          <a:p>
            <a:pPr lvl="1" algn="ctr" fontAlgn="base"/>
            <a:r>
              <a:rPr lang="en-GB" sz="2400" dirty="0"/>
              <a:t>Calentamiento (10 min), </a:t>
            </a:r>
          </a:p>
          <a:p>
            <a:pPr lvl="1" algn="ctr" fontAlgn="base"/>
            <a:r>
              <a:rPr lang="en-GB" sz="2400" dirty="0"/>
              <a:t>Presentación de la tarea (10 min), </a:t>
            </a:r>
          </a:p>
          <a:p>
            <a:pPr lvl="1" algn="ctr" fontAlgn="base"/>
            <a:r>
              <a:rPr lang="en-GB" sz="2400" dirty="0"/>
              <a:t>Trabajo colaborativo en parejas (60 min) y </a:t>
            </a:r>
          </a:p>
          <a:p>
            <a:pPr lvl="1" algn="ctr" fontAlgn="base"/>
            <a:r>
              <a:rPr lang="en-GB" sz="2400" dirty="0"/>
              <a:t>Reflexión/Cierre (10 min).</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51956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C6049-D170-A262-E9E2-90C60C76BB8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CF79613-08B9-9FB2-C9FC-B9679BD129B4}"/>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89E45E0F-1E34-CEDD-1839-79016FB56DA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 Planificación y puesta en práctica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9912838-4F5B-00A7-EEF3-7C14E310166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B5B9DFCD-981F-8E86-44B6-08EE0747B9BB}"/>
              </a:ext>
            </a:extLst>
          </p:cNvPr>
          <p:cNvSpPr txBox="1"/>
          <p:nvPr/>
        </p:nvSpPr>
        <p:spPr>
          <a:xfrm>
            <a:off x="97970" y="1563010"/>
            <a:ext cx="10957957" cy="4532651"/>
          </a:xfrm>
          <a:prstGeom prst="rect">
            <a:avLst/>
          </a:prstGeom>
          <a:noFill/>
        </p:spPr>
        <p:txBody>
          <a:bodyPr wrap="square">
            <a:spAutoFit/>
          </a:bodyPr>
          <a:lstStyle/>
          <a:p>
            <a:pPr algn="ctr"/>
            <a:r>
              <a:rPr lang="en-GB" sz="2400" b="1" dirty="0">
                <a:solidFill>
                  <a:schemeClr val="accent4">
                    <a:lumMod val="75000"/>
                  </a:schemeClr>
                </a:solidFill>
              </a:rPr>
              <a:t>Actividad: La técnica de </a:t>
            </a:r>
            <a:r>
              <a:rPr lang="en-GB" sz="2400" b="1" dirty="0" err="1">
                <a:solidFill>
                  <a:schemeClr val="accent4">
                    <a:lumMod val="75000"/>
                  </a:schemeClr>
                </a:solidFill>
              </a:rPr>
              <a:t>agrupación</a:t>
            </a:r>
            <a:r>
              <a:rPr lang="en-GB" sz="2400" b="1" dirty="0">
                <a:solidFill>
                  <a:schemeClr val="accent4">
                    <a:lumMod val="75000"/>
                  </a:schemeClr>
                </a:solidFill>
              </a:rPr>
              <a: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p>
          <a:p>
            <a:pPr lvl="1" algn="ctr" fontAlgn="base"/>
            <a:endParaRPr lang="en-GB" sz="2400" dirty="0">
              <a:solidFill>
                <a:schemeClr val="accent4">
                  <a:lumMod val="75000"/>
                </a:schemeClr>
              </a:solidFill>
            </a:endParaRPr>
          </a:p>
          <a:p>
            <a:pPr lvl="1" algn="ctr" fontAlgn="base"/>
            <a:r>
              <a:rPr lang="en-GB" sz="2400" dirty="0"/>
              <a:t>Creación del tema</a:t>
            </a:r>
          </a:p>
          <a:p>
            <a:pPr lvl="1" algn="ctr" fontAlgn="base"/>
            <a:endParaRPr lang="en-GB" sz="2400" dirty="0"/>
          </a:p>
          <a:p>
            <a:pPr lvl="1" algn="ctr" fontAlgn="base"/>
            <a:endParaRPr lang="en-GB" sz="2400" dirty="0"/>
          </a:p>
          <a:p>
            <a:pPr lvl="1" algn="ctr" fontAlgn="base"/>
            <a:r>
              <a:rPr lang="en-GB" sz="2400" dirty="0"/>
              <a:t>Agrupa diferentes intereses</a:t>
            </a:r>
          </a:p>
          <a:p>
            <a:pPr lvl="1" algn="ctr" fontAlgn="base"/>
            <a:r>
              <a:rPr lang="en-GB" sz="2400" dirty="0"/>
              <a:t>(p. ej., Cocina + TikTok + Fotos antiguas). </a:t>
            </a:r>
          </a:p>
          <a:p>
            <a:pPr lvl="1" algn="ctr" fontAlgn="base"/>
            <a:endParaRPr lang="en-GB" sz="2400" dirty="0"/>
          </a:p>
          <a:p>
            <a:pPr lvl="1" algn="ctr" fontAlgn="base"/>
            <a:r>
              <a:rPr lang="en-GB" sz="2400" dirty="0"/>
              <a:t>¿Cómo pueden convertirse en un único proyecto digital?</a:t>
            </a: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013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A0435-02FA-55DF-ED04-15E334C585C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4B16E52-15EB-7A81-5993-463FF5B6DB61}"/>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5BF975B2-69ED-205D-F62A-1C33B8621C5C}"/>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 Planificación y puesta en práctica</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D398E35E-43DB-2216-4623-5538964F2587}"/>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61FF94AD-AF44-498C-FF8B-AEB7C262DE73}"/>
              </a:ext>
            </a:extLst>
          </p:cNvPr>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Actividad: Redacción de objetivos SMART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p>
          <a:p>
            <a:pPr lvl="1" algn="ctr" fontAlgn="base"/>
            <a:endParaRPr lang="en-GB" sz="2400" dirty="0"/>
          </a:p>
          <a:p>
            <a:pPr lvl="1" algn="ctr" fontAlgn="base"/>
            <a:r>
              <a:rPr lang="en-GB" sz="2400" dirty="0"/>
              <a:t>Establecimiento de hitos claros</a:t>
            </a:r>
            <a:endParaRPr lang="en-GB" sz="2400" b="1" dirty="0"/>
          </a:p>
          <a:p>
            <a:pPr lvl="1" algn="ctr" fontAlgn="base"/>
            <a:endParaRPr lang="en-GB" sz="2400" b="1" dirty="0"/>
          </a:p>
          <a:p>
            <a:pPr lvl="1" algn="ctr" fontAlgn="base"/>
            <a:r>
              <a:rPr lang="en-GB" sz="2400" dirty="0"/>
              <a:t>Practica cómo convertir una idea vaga en un </a:t>
            </a:r>
          </a:p>
          <a:p>
            <a:pPr lvl="1" algn="ctr" fontAlgn="base"/>
            <a:r>
              <a:rPr lang="en-GB" sz="2400" dirty="0"/>
              <a:t>objetivo específico, medible, alcanzable, relevante y con un plazo determinado.</a:t>
            </a:r>
            <a:endParaRPr lang="en-GB" sz="2400" b="1" dirty="0"/>
          </a:p>
          <a:p>
            <a:pPr algn="ctr"/>
            <a:endParaRPr lang="en-GB" sz="2400" b="1" dirty="0">
              <a:solidFill>
                <a:schemeClr val="accent4">
                  <a:lumMod val="75000"/>
                </a:schemeClr>
              </a:solidFill>
            </a:endParaRPr>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6589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Módulo 9 (Profesores): </a:t>
            </a:r>
            <a:br>
              <a:rPr lang="en-US" sz="2400" b="0" i="1" dirty="0"/>
            </a:br>
            <a:r>
              <a:rPr lang="it-IT" sz="2400" b="0" i="1" dirty="0"/>
              <a:t>Diseño y evaluación de proyectos</a:t>
            </a:r>
            <a:r>
              <a:rPr lang="en-US" sz="2400" b="0" i="1" dirty="0"/>
              <a:t/>
            </a:r>
            <a:br>
              <a:rPr lang="en-US" sz="2400" b="0" i="1"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Tema 3: Evaluación e impacto</a:t>
            </a: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E193-449B-B840-89F3-7BAFDB4A17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E070A86-27BF-E19B-E0D6-9BE74AE53C85}"/>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CB0EE85D-A25A-D0F4-FD2B-55214E91ADB2}"/>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3: Evaluación e impacto</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3BCDE4-B9BB-221C-4255-37548972E052}"/>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88A423D9-191C-FBFC-7017-B89CCA57EFAA}"/>
              </a:ext>
            </a:extLst>
          </p:cNvPr>
          <p:cNvSpPr txBox="1"/>
          <p:nvPr/>
        </p:nvSpPr>
        <p:spPr>
          <a:xfrm>
            <a:off x="97970" y="1558636"/>
            <a:ext cx="10261766" cy="3424655"/>
          </a:xfrm>
          <a:prstGeom prst="rect">
            <a:avLst/>
          </a:prstGeom>
          <a:noFill/>
        </p:spPr>
        <p:txBody>
          <a:bodyPr wrap="square">
            <a:spAutoFit/>
          </a:bodyPr>
          <a:lstStyle/>
          <a:p>
            <a:pPr fontAlgn="base"/>
            <a:r>
              <a:rPr lang="en-GB" sz="2400" b="1" dirty="0"/>
              <a:t>Medir el éxito</a:t>
            </a:r>
          </a:p>
          <a:p>
            <a:pPr fontAlgn="base"/>
            <a:endParaRPr lang="en-GB" sz="2400" b="1" dirty="0"/>
          </a:p>
          <a:p>
            <a:pPr lvl="1" algn="ctr" fontAlgn="base"/>
            <a:r>
              <a:rPr lang="en-GB" sz="2400" dirty="0"/>
              <a:t>Por qué es importante la evaluación</a:t>
            </a:r>
          </a:p>
          <a:p>
            <a:pPr lvl="1" algn="ctr" fontAlgn="base"/>
            <a:endParaRPr lang="en-GB" sz="2400" b="1" dirty="0"/>
          </a:p>
          <a:p>
            <a:pPr lvl="1" algn="ctr" fontAlgn="base"/>
            <a:r>
              <a:rPr lang="en-GB" sz="2400" dirty="0"/>
              <a:t>Evaluamos para ver si hemos mejorado las habilidades digitales, </a:t>
            </a:r>
          </a:p>
          <a:p>
            <a:pPr lvl="1" algn="ctr" fontAlgn="base"/>
            <a:r>
              <a:rPr lang="en-GB" sz="2400" dirty="0"/>
              <a:t>pero también para ver si hemos reducido la soledad y hemos creado comunidad.</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45978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143C5-3C6D-2086-12BC-EFCA2C0E1C9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770A9F-8FFB-16A1-1AF4-1AF3825DDDA4}"/>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9C3E0CBB-74A4-1543-CCFA-6DC10D05A10F}"/>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3: Evaluación e impacto</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06560452-6BBE-669D-762C-029182586E15}"/>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C7795574-3337-6C96-81A2-16820B4E4203}"/>
              </a:ext>
            </a:extLst>
          </p:cNvPr>
          <p:cNvSpPr txBox="1"/>
          <p:nvPr/>
        </p:nvSpPr>
        <p:spPr>
          <a:xfrm>
            <a:off x="97970" y="1558636"/>
            <a:ext cx="10261766" cy="3270767"/>
          </a:xfrm>
          <a:prstGeom prst="rect">
            <a:avLst/>
          </a:prstGeom>
          <a:noFill/>
        </p:spPr>
        <p:txBody>
          <a:bodyPr wrap="square">
            <a:spAutoFit/>
          </a:bodyPr>
          <a:lstStyle/>
          <a:p>
            <a:pPr fontAlgn="base"/>
            <a:r>
              <a:rPr lang="en-GB" sz="2400" b="1" dirty="0"/>
              <a:t>Recopilación de datos</a:t>
            </a:r>
          </a:p>
          <a:p>
            <a:pPr fontAlgn="base"/>
            <a:endParaRPr lang="en-GB" sz="1400" b="1" dirty="0"/>
          </a:p>
          <a:p>
            <a:pPr lvl="1" algn="ctr" fontAlgn="base"/>
            <a:r>
              <a:rPr lang="en-GB" sz="2400" dirty="0"/>
              <a:t>Datos cuantitativos frente a cualitativos</a:t>
            </a:r>
          </a:p>
          <a:p>
            <a:pPr lvl="1" algn="ctr" fontAlgn="base"/>
            <a:endParaRPr lang="en-GB" sz="2400" b="1" dirty="0"/>
          </a:p>
          <a:p>
            <a:pPr lvl="1" algn="ctr" fontAlgn="base"/>
            <a:r>
              <a:rPr lang="en-GB" sz="2400" dirty="0"/>
              <a:t>Utiliza encuestas y rúbricas (cifras) junto con diarios de reflexión </a:t>
            </a:r>
          </a:p>
          <a:p>
            <a:pPr lvl="1" algn="ctr" fontAlgn="base"/>
            <a:r>
              <a:rPr lang="en-GB" sz="2400" dirty="0"/>
              <a:t>y entrevistas (relatos).</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7617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3F51-D5D3-35A9-9BD3-6E83A6668CD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88F6DFF-272B-751D-7939-EF02C7C77DB1}"/>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5E39AF3A-DC1F-C357-8FA8-230F9EBE16B5}"/>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3: Evaluación e impacto</a:t>
            </a:r>
            <a:endParaRPr lang="en-GB" b="1" i="1" dirty="0">
              <a:solidFill>
                <a:schemeClr val="accent1">
                  <a:lumMod val="75000"/>
                </a:schemeClr>
              </a:solidFill>
            </a:endParaRP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438D97DE-A4E9-D498-626C-F4FA3C432630}"/>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AA05F521-6F64-E3D8-3638-1F21C058E2DF}"/>
              </a:ext>
            </a:extLst>
          </p:cNvPr>
          <p:cNvSpPr txBox="1"/>
          <p:nvPr/>
        </p:nvSpPr>
        <p:spPr>
          <a:xfrm>
            <a:off x="97970" y="1558636"/>
            <a:ext cx="10261766" cy="4163319"/>
          </a:xfrm>
          <a:prstGeom prst="rect">
            <a:avLst/>
          </a:prstGeom>
          <a:noFill/>
        </p:spPr>
        <p:txBody>
          <a:bodyPr wrap="square">
            <a:spAutoFit/>
          </a:bodyPr>
          <a:lstStyle/>
          <a:p>
            <a:pPr fontAlgn="base"/>
            <a:r>
              <a:rPr lang="en-GB" sz="2400" b="1" dirty="0"/>
              <a:t>El informe final de impacto</a:t>
            </a:r>
          </a:p>
          <a:p>
            <a:pPr lvl="1" fontAlgn="base"/>
            <a:endParaRPr lang="en-GB" sz="2400" b="1" dirty="0"/>
          </a:p>
          <a:p>
            <a:pPr lvl="1" algn="ctr" fontAlgn="base"/>
            <a:r>
              <a:rPr lang="en-GB" sz="2400" dirty="0"/>
              <a:t>Compartir la historia del cambio.</a:t>
            </a:r>
            <a:endParaRPr lang="en-GB" sz="2400" b="1" dirty="0"/>
          </a:p>
          <a:p>
            <a:pPr lvl="1" algn="ctr" fontAlgn="base"/>
            <a:endParaRPr lang="en-GB" sz="2400" b="1" dirty="0"/>
          </a:p>
          <a:p>
            <a:pPr lvl="1" algn="ctr" fontAlgn="base"/>
            <a:endParaRPr lang="en-GB" sz="2400" b="1" dirty="0"/>
          </a:p>
          <a:p>
            <a:pPr lvl="1" algn="ctr" fontAlgn="base"/>
            <a:r>
              <a:rPr lang="en-GB" sz="2400" dirty="0"/>
              <a:t>Consolida tus conclusiones. </a:t>
            </a:r>
          </a:p>
          <a:p>
            <a:pPr lvl="1" algn="ctr" fontAlgn="base"/>
            <a:r>
              <a:rPr lang="en-GB" sz="2400" dirty="0"/>
              <a:t>Muestra los productos digitales finales </a:t>
            </a:r>
          </a:p>
          <a:p>
            <a:pPr lvl="1" algn="ctr" fontAlgn="base"/>
            <a:r>
              <a:rPr lang="en-GB" sz="2400" dirty="0"/>
              <a:t>y celébralo con una ceremonia comunitaria.</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3456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14151-1A48-4331-A5F8-6087319BE6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97E7F03-A4B3-FE79-2D7E-61DCE35DA5C4}"/>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EA04E2E4-54E7-D28A-BAE4-2477EF1B14DB}"/>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3: Evaluación e impacto</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8B7DA93A-2BEC-FBA2-6F6A-8255AC3756EE}"/>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C1F97AC2-614B-A350-BAD1-90D881C0C358}"/>
              </a:ext>
            </a:extLst>
          </p:cNvPr>
          <p:cNvSpPr txBox="1"/>
          <p:nvPr/>
        </p:nvSpPr>
        <p:spPr>
          <a:xfrm>
            <a:off x="97970" y="1563010"/>
            <a:ext cx="10957957" cy="4901983"/>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Actividad: La matriz de selección de </a:t>
            </a:r>
            <a:r>
              <a:rPr lang="en-GB" sz="2400" b="1" dirty="0" err="1">
                <a:solidFill>
                  <a:schemeClr val="accent4">
                    <a:lumMod val="75000"/>
                  </a:schemeClr>
                </a:solidFill>
              </a:rPr>
              <a:t>herramientas</a:t>
            </a:r>
            <a:r>
              <a:rPr lang="en-GB" sz="2400" b="1" dirty="0">
                <a:solidFill>
                  <a:schemeClr val="accent4">
                    <a:lumMod val="75000"/>
                  </a:schemeClr>
                </a:solidFill>
              </a:rPr>
              <a: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p>
          <a:p>
            <a:pPr lvl="1" algn="ctr" fontAlgn="base"/>
            <a:endParaRPr lang="en-GB" sz="2400" dirty="0"/>
          </a:p>
          <a:p>
            <a:pPr lvl="1" algn="ctr" fontAlgn="base"/>
            <a:r>
              <a:rPr lang="en-GB" sz="2400" dirty="0"/>
              <a:t>Elegir la herramienta de </a:t>
            </a:r>
            <a:r>
              <a:rPr lang="en-GB" sz="2400" dirty="0" err="1"/>
              <a:t>evaluación</a:t>
            </a:r>
            <a:r>
              <a:rPr lang="en-GB" sz="2400" dirty="0"/>
              <a:t> </a:t>
            </a:r>
            <a:r>
              <a:rPr lang="en-GB" sz="2400" dirty="0" err="1" smtClean="0"/>
              <a:t>adecuada</a:t>
            </a:r>
            <a:endParaRPr lang="en-GB" sz="2400" b="1" dirty="0"/>
          </a:p>
          <a:p>
            <a:pPr lvl="1" algn="ctr" fontAlgn="base"/>
            <a:endParaRPr lang="en-GB" sz="2400" dirty="0"/>
          </a:p>
          <a:p>
            <a:pPr lvl="1" algn="ctr" fontAlgn="base"/>
            <a:r>
              <a:rPr lang="en-GB" sz="2400" dirty="0"/>
              <a:t>Elige la mejor herramienta para medir la «confianza» </a:t>
            </a:r>
          </a:p>
          <a:p>
            <a:pPr lvl="1" algn="ctr" fontAlgn="base"/>
            <a:r>
              <a:rPr lang="en-GB" sz="2400" dirty="0"/>
              <a:t>frente a </a:t>
            </a:r>
          </a:p>
          <a:p>
            <a:pPr lvl="1" algn="ctr" fontAlgn="base"/>
            <a:r>
              <a:rPr lang="en-GB" sz="2400" dirty="0" smtClean="0"/>
              <a:t>«</a:t>
            </a:r>
            <a:r>
              <a:rPr lang="en-GB" sz="2400" dirty="0" err="1" smtClean="0"/>
              <a:t>habilidad</a:t>
            </a:r>
            <a:r>
              <a:rPr lang="en-GB" sz="2400" dirty="0" smtClean="0"/>
              <a:t> </a:t>
            </a:r>
            <a:r>
              <a:rPr lang="en-GB" sz="2400" dirty="0"/>
              <a:t>técnica». </a:t>
            </a:r>
          </a:p>
          <a:p>
            <a:pPr lvl="1" algn="ctr" fontAlgn="base"/>
            <a:r>
              <a:rPr lang="en-GB" sz="2400" dirty="0"/>
              <a:t>(¿Rúbricas, encuestas u observaciones?)</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772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071A-271E-65BC-CEFB-D525C7C0DB3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062B46C-F987-254A-D3A3-B01D8005FE8E}"/>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a:extLst>
              <a:ext uri="{FF2B5EF4-FFF2-40B4-BE49-F238E27FC236}">
                <a16:creationId xmlns:a16="http://schemas.microsoft.com/office/drawing/2014/main" id="{BA11FBAE-6BBA-7EFC-1325-A4D955D0236D}"/>
              </a:ext>
            </a:extLst>
          </p:cNvPr>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Tema 2</a:t>
            </a:r>
            <a:r>
              <a:rPr lang="en-US" b="1" i="1">
                <a:solidFill>
                  <a:schemeClr val="accent1">
                    <a:lumMod val="75000"/>
                  </a:schemeClr>
                </a:solidFill>
              </a:rPr>
              <a:t>: Evaluación </a:t>
            </a:r>
            <a:r>
              <a:rPr lang="en-US" b="1" i="1" dirty="0">
                <a:solidFill>
                  <a:schemeClr val="accent1">
                    <a:lumMod val="75000"/>
                  </a:schemeClr>
                </a:solidFill>
              </a:rPr>
              <a:t>e impacto</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98D31D8F-785D-EBC7-42FF-C515234D9C83}"/>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a:extLst>
              <a:ext uri="{FF2B5EF4-FFF2-40B4-BE49-F238E27FC236}">
                <a16:creationId xmlns:a16="http://schemas.microsoft.com/office/drawing/2014/main" id="{5EDF3FFA-EB1B-87A7-5610-253F9CFC84D5}"/>
              </a:ext>
            </a:extLst>
          </p:cNvPr>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Actividad: La entrevista de una sola </a:t>
            </a:r>
            <a:r>
              <a:rPr lang="en-GB" sz="2400" b="1" dirty="0" err="1">
                <a:solidFill>
                  <a:schemeClr val="accent4">
                    <a:lumMod val="75000"/>
                  </a:schemeClr>
                </a:solidFill>
              </a:rPr>
              <a:t>pregunta</a:t>
            </a:r>
            <a:r>
              <a:rPr lang="en-GB" sz="2400" b="1" dirty="0">
                <a:solidFill>
                  <a:schemeClr val="accent4">
                    <a:lumMod val="75000"/>
                  </a:schemeClr>
                </a:solidFill>
              </a:rPr>
              <a: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p>
          <a:p>
            <a:pPr lvl="1" algn="ctr" fontAlgn="base"/>
            <a:endParaRPr lang="en-GB" sz="2400" dirty="0"/>
          </a:p>
          <a:p>
            <a:pPr lvl="1" algn="ctr" fontAlgn="base"/>
            <a:r>
              <a:rPr lang="en-GB" sz="2400" dirty="0"/>
              <a:t>Comentarios cualitativos rápidos</a:t>
            </a:r>
            <a:endParaRPr lang="en-GB" sz="2400" b="1" dirty="0"/>
          </a:p>
          <a:p>
            <a:pPr lvl="1" algn="ctr" fontAlgn="base"/>
            <a:endParaRPr lang="en-GB" sz="2400" dirty="0"/>
          </a:p>
          <a:p>
            <a:pPr lvl="1" algn="ctr" fontAlgn="base"/>
            <a:r>
              <a:rPr lang="en-GB" sz="2400" dirty="0" err="1" smtClean="0"/>
              <a:t>Practica</a:t>
            </a:r>
            <a:r>
              <a:rPr lang="en-GB" sz="2400" dirty="0" smtClean="0"/>
              <a:t> </a:t>
            </a:r>
            <a:r>
              <a:rPr lang="en-GB" sz="2400" dirty="0"/>
              <a:t>en parejas: </a:t>
            </a:r>
          </a:p>
          <a:p>
            <a:pPr lvl="1" algn="ctr" fontAlgn="base"/>
            <a:r>
              <a:rPr lang="en-GB" sz="2400" dirty="0"/>
              <a:t>Pregunta: «¿Qué es lo más sorprendente que has aprendido hoy?», </a:t>
            </a:r>
          </a:p>
          <a:p>
            <a:pPr lvl="1" algn="ctr" fontAlgn="base"/>
            <a:r>
              <a:rPr lang="en-GB" sz="2400" dirty="0"/>
              <a:t>y anota la respuesta.</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637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latin typeface="+mj-lt"/>
              </a:rPr>
              <a:t/>
            </a:r>
            <a:br>
              <a:rPr lang="en-US" sz="2800" b="0" i="1" dirty="0">
                <a:latin typeface="+mj-lt"/>
              </a:rPr>
            </a:br>
            <a:r>
              <a:rPr lang="en-US" sz="2700" b="0" i="1" dirty="0"/>
              <a:t>Módulo 9 (Docentes):</a:t>
            </a:r>
            <a:br>
              <a:rPr lang="en-US" sz="2700" b="0" i="1" dirty="0"/>
            </a:br>
            <a:r>
              <a:rPr lang="it-IT" sz="2700" b="0" i="1" dirty="0"/>
              <a:t>Diseño y evaluación de proyectos</a:t>
            </a:r>
            <a:r>
              <a:rPr lang="en-US" sz="2700" b="0" i="1" dirty="0"/>
              <a:t/>
            </a:r>
            <a:br>
              <a:rPr lang="en-US" sz="2700" b="0" i="1" dirty="0"/>
            </a:br>
            <a:r>
              <a:rPr lang="en-CY" sz="1800" dirty="0"/>
              <a:t/>
            </a:r>
            <a:br>
              <a:rPr lang="en-CY" sz="1800" dirty="0"/>
            </a:b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Tema 1: </a:t>
            </a:r>
            <a:r>
              <a:rPr lang="en-GB" sz="2400" b="1" dirty="0">
                <a:solidFill>
                  <a:schemeClr val="accent1">
                    <a:lumMod val="75000"/>
                  </a:schemeClr>
                </a:solidFill>
              </a:rPr>
              <a:t>Fundamentos del </a:t>
            </a:r>
            <a:r>
              <a:rPr lang="en-GB" sz="2400" b="1" dirty="0" err="1" smtClean="0">
                <a:solidFill>
                  <a:schemeClr val="accent1">
                    <a:lumMod val="75000"/>
                  </a:schemeClr>
                </a:solidFill>
              </a:rPr>
              <a:t>diseño</a:t>
            </a:r>
            <a:endParaRPr lang="en-GB" sz="2400" b="1" dirty="0">
              <a:solidFill>
                <a:schemeClr val="accent1">
                  <a:lumMod val="75000"/>
                </a:schemeClr>
              </a:solidFill>
            </a:endParaRPr>
          </a:p>
          <a:p>
            <a:r>
              <a:rPr lang="en-GB" sz="2400" b="1" dirty="0">
                <a:solidFill>
                  <a:schemeClr val="accent1">
                    <a:lumMod val="75000"/>
                  </a:schemeClr>
                </a:solidFill>
              </a:rPr>
              <a:t>de proyectos intergeneracionales</a:t>
            </a:r>
            <a:endParaRPr lang="en-US" sz="2400" b="1" dirty="0">
              <a:solidFill>
                <a:schemeClr val="accent1">
                  <a:lumMod val="75000"/>
                </a:schemeClr>
              </a:solidFill>
            </a:endParaRP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Fin del módulo 9 (docentes): </a:t>
            </a:r>
            <a:br>
              <a:rPr lang="en-US" b="0" i="1" dirty="0"/>
            </a:br>
            <a:r>
              <a:rPr lang="it-IT" b="0" i="1" dirty="0"/>
              <a:t>Diseño y evaluación de proyectos</a:t>
            </a: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1: </a:t>
            </a:r>
            <a:r>
              <a:rPr lang="en-GB" b="1" i="1" dirty="0">
                <a:solidFill>
                  <a:schemeClr val="accent1">
                    <a:lumMod val="75000"/>
                  </a:schemeClr>
                </a:solidFill>
              </a:rPr>
              <a:t>Fundamentos del diseño de proyectos intergeneracionales</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0706" y="1574005"/>
            <a:ext cx="11336483" cy="4440318"/>
          </a:xfrm>
          <a:prstGeom prst="rect">
            <a:avLst/>
          </a:prstGeom>
          <a:noFill/>
        </p:spPr>
        <p:txBody>
          <a:bodyPr wrap="square">
            <a:spAutoFit/>
          </a:bodyPr>
          <a:lstStyle/>
          <a:p>
            <a:pPr fontAlgn="base"/>
            <a:r>
              <a:rPr lang="en-GB" sz="2400" b="1" dirty="0"/>
              <a:t>Más allá de las paredes del aula</a:t>
            </a:r>
          </a:p>
          <a:p>
            <a:pPr algn="ctr" fontAlgn="base"/>
            <a:endParaRPr lang="en-GB" sz="2400" b="1" dirty="0"/>
          </a:p>
          <a:p>
            <a:pPr lvl="1" algn="ctr" fontAlgn="base"/>
            <a:r>
              <a:rPr lang="en-GB" sz="2400" dirty="0"/>
              <a:t>¿Qué es el diseño digital intergeneracional?</a:t>
            </a:r>
          </a:p>
          <a:p>
            <a:pPr lvl="1" algn="ctr" fontAlgn="base"/>
            <a:endParaRPr lang="en-GB" sz="2400" dirty="0"/>
          </a:p>
          <a:p>
            <a:pPr lvl="1" algn="ctr" fontAlgn="base"/>
            <a:endParaRPr lang="en-GB" sz="2400" dirty="0"/>
          </a:p>
          <a:p>
            <a:pPr lvl="1" algn="ctr" fontAlgn="base"/>
            <a:r>
              <a:rPr lang="en-GB" sz="2400" dirty="0"/>
              <a:t>Es un enfoque pedagógico en el que los estudiantes y las personas mayores aprenden juntos. </a:t>
            </a:r>
          </a:p>
          <a:p>
            <a:pPr lvl="1" algn="ctr" fontAlgn="base"/>
            <a:endParaRPr lang="en-GB" sz="2400" dirty="0"/>
          </a:p>
          <a:p>
            <a:pPr lvl="1" algn="ctr" fontAlgn="base"/>
            <a:r>
              <a:rPr lang="en-GB" sz="2400" dirty="0"/>
              <a:t>Se centra en la empatía, la alfabetización digital y un propósito común.</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C82E-AB8C-B14B-B7DE-46071375BC9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ADA0BB7-A80B-0FB2-51F6-8B4CF412E274}"/>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dirty="0"/>
          </a:p>
        </p:txBody>
      </p:sp>
      <p:sp>
        <p:nvSpPr>
          <p:cNvPr id="6" name="Text Placeholder 5">
            <a:extLst>
              <a:ext uri="{FF2B5EF4-FFF2-40B4-BE49-F238E27FC236}">
                <a16:creationId xmlns:a16="http://schemas.microsoft.com/office/drawing/2014/main" id="{867636D5-C3BD-F5C4-8436-2D581297AA83}"/>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1: </a:t>
            </a:r>
            <a:r>
              <a:rPr lang="en-GB" b="1" i="1" dirty="0">
                <a:solidFill>
                  <a:schemeClr val="accent1">
                    <a:lumMod val="75000"/>
                  </a:schemeClr>
                </a:solidFill>
              </a:rPr>
              <a:t>Fundamentos del diseño de proyectos intergeneracionales</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2DD72F31-DE51-1072-DADA-E2FC3CDA6D35}"/>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64644D7A-ACBC-79D8-DEF6-9840FEBBB7B3}"/>
              </a:ext>
            </a:extLst>
          </p:cNvPr>
          <p:cNvSpPr txBox="1"/>
          <p:nvPr/>
        </p:nvSpPr>
        <p:spPr>
          <a:xfrm>
            <a:off x="266020" y="1574005"/>
            <a:ext cx="11336483" cy="4440318"/>
          </a:xfrm>
          <a:prstGeom prst="rect">
            <a:avLst/>
          </a:prstGeom>
          <a:noFill/>
        </p:spPr>
        <p:txBody>
          <a:bodyPr wrap="square">
            <a:spAutoFit/>
          </a:bodyPr>
          <a:lstStyle/>
          <a:p>
            <a:pPr fontAlgn="base"/>
            <a:r>
              <a:rPr lang="en-GB" sz="2400" b="1" dirty="0"/>
              <a:t>Los tres pilares de la IGL</a:t>
            </a:r>
          </a:p>
          <a:p>
            <a:pPr algn="ctr" fontAlgn="base"/>
            <a:endParaRPr lang="en-GB" sz="2400" b="1" dirty="0"/>
          </a:p>
          <a:p>
            <a:pPr lvl="1" algn="ctr" fontAlgn="base"/>
            <a:r>
              <a:rPr lang="en-GB" sz="2400" dirty="0"/>
              <a:t>Equilibrar la experiencia</a:t>
            </a:r>
          </a:p>
          <a:p>
            <a:pPr lvl="1" algn="ctr" fontAlgn="base"/>
            <a:endParaRPr lang="en-GB" sz="2400" b="1" dirty="0"/>
          </a:p>
          <a:p>
            <a:pPr lvl="1" algn="ctr" fontAlgn="base"/>
            <a:endParaRPr lang="en-GB" sz="2400" dirty="0"/>
          </a:p>
          <a:p>
            <a:pPr lvl="1" algn="ctr" fontAlgn="base"/>
            <a:r>
              <a:rPr lang="en-GB" sz="2400" dirty="0"/>
              <a:t>Los proyectos exitosos equilibran los objetivos pedagógicos (aprendizaje),</a:t>
            </a:r>
          </a:p>
          <a:p>
            <a:pPr lvl="1" algn="ctr" fontAlgn="base"/>
            <a:r>
              <a:rPr lang="en-GB" sz="2400" dirty="0"/>
              <a:t>los objetivos sociales/emocionales (confianza) </a:t>
            </a:r>
          </a:p>
          <a:p>
            <a:pPr lvl="1" algn="ctr" fontAlgn="base"/>
            <a:r>
              <a:rPr lang="en-GB" sz="2400" dirty="0"/>
              <a:t>y los objetivos prácticos (accesibilidad).</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1609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F619D-8207-2167-2AAC-5F2B7936459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3FD22D-8D43-6900-B283-1A23C82FA6C8}"/>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dirty="0"/>
          </a:p>
        </p:txBody>
      </p:sp>
      <p:sp>
        <p:nvSpPr>
          <p:cNvPr id="6" name="Text Placeholder 5">
            <a:extLst>
              <a:ext uri="{FF2B5EF4-FFF2-40B4-BE49-F238E27FC236}">
                <a16:creationId xmlns:a16="http://schemas.microsoft.com/office/drawing/2014/main" id="{99F50369-4260-C5BB-250F-6A999F68E4B2}"/>
              </a:ext>
            </a:extLst>
          </p:cNvPr>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Tema 1: </a:t>
            </a:r>
            <a:r>
              <a:rPr lang="en-GB" b="1" i="1" dirty="0">
                <a:solidFill>
                  <a:schemeClr val="accent1">
                    <a:lumMod val="75000"/>
                  </a:schemeClr>
                </a:solidFill>
              </a:rPr>
              <a:t>Fundamentos del diseño de proyectos intergeneracionales</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5BA3FD8-9CB0-4FF2-EC6F-9DB504B38C8F}"/>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5C739B9D-F309-9FB3-D736-C17709CA7B65}"/>
              </a:ext>
            </a:extLst>
          </p:cNvPr>
          <p:cNvSpPr txBox="1"/>
          <p:nvPr/>
        </p:nvSpPr>
        <p:spPr>
          <a:xfrm>
            <a:off x="97970" y="1574005"/>
            <a:ext cx="11336483" cy="4440318"/>
          </a:xfrm>
          <a:prstGeom prst="rect">
            <a:avLst/>
          </a:prstGeom>
          <a:noFill/>
        </p:spPr>
        <p:txBody>
          <a:bodyPr wrap="square">
            <a:spAutoFit/>
          </a:bodyPr>
          <a:lstStyle/>
          <a:p>
            <a:pPr fontAlgn="base"/>
            <a:r>
              <a:rPr lang="en-GB" sz="2400" b="1" dirty="0"/>
              <a:t>Mutualidad y cocreación</a:t>
            </a:r>
          </a:p>
          <a:p>
            <a:pPr lvl="1" fontAlgn="base"/>
            <a:endParaRPr lang="en-GB" sz="2400" b="1" dirty="0"/>
          </a:p>
          <a:p>
            <a:pPr lvl="1" algn="ctr" fontAlgn="base"/>
            <a:r>
              <a:rPr lang="en-GB" sz="2400" dirty="0"/>
              <a:t>Liderar juntos</a:t>
            </a:r>
            <a:endParaRPr lang="en-GB" sz="2400" b="1" dirty="0"/>
          </a:p>
          <a:p>
            <a:pPr lvl="1" fontAlgn="base"/>
            <a:endParaRPr lang="en-GB" sz="2400" dirty="0"/>
          </a:p>
          <a:p>
            <a:pPr lvl="1" fontAlgn="base"/>
            <a:endParaRPr lang="en-GB" sz="2400" dirty="0"/>
          </a:p>
          <a:p>
            <a:pPr lvl="1" algn="ctr" fontAlgn="base"/>
            <a:r>
              <a:rPr lang="en-GB" sz="2400" dirty="0"/>
              <a:t>La reciprocidad significa que todos son docentes y alumnos. </a:t>
            </a:r>
          </a:p>
          <a:p>
            <a:pPr lvl="1" algn="ctr" fontAlgn="base"/>
            <a:endParaRPr lang="en-GB" sz="2400" dirty="0"/>
          </a:p>
          <a:p>
            <a:pPr lvl="1" algn="ctr" fontAlgn="base"/>
            <a:r>
              <a:rPr lang="en-GB" sz="2400" dirty="0"/>
              <a:t>La cocreación significa que los participantes ayudan a decidir de qué tratará el proyecto.</a:t>
            </a:r>
          </a:p>
          <a:p>
            <a:pPr lvl="0"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8994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1: </a:t>
            </a:r>
            <a:r>
              <a:rPr lang="en-GB" b="1" i="1" dirty="0">
                <a:solidFill>
                  <a:schemeClr val="accent1">
                    <a:lumMod val="75000"/>
                  </a:schemeClr>
                </a:solidFill>
              </a:rPr>
              <a:t>Fundamentos del diseño de proyectos intergeneracionales</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264224" y="1455696"/>
            <a:ext cx="10957957" cy="5548314"/>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Actividad: La auditoría de </a:t>
            </a:r>
            <a:r>
              <a:rPr lang="en-GB" sz="2400" b="1" dirty="0" err="1">
                <a:solidFill>
                  <a:schemeClr val="accent4">
                    <a:lumMod val="75000"/>
                  </a:schemeClr>
                </a:solidFill>
              </a:rPr>
              <a:t>supuestos</a:t>
            </a:r>
            <a:r>
              <a:rPr lang="en-GB" sz="2400" b="1" dirty="0">
                <a:solidFill>
                  <a:schemeClr val="accent4">
                    <a:lumMod val="75000"/>
                  </a:schemeClr>
                </a:solidFill>
              </a:rPr>
              <a: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a:solidFill>
                  <a:schemeClr val="accent4">
                    <a:lumMod val="75000"/>
                  </a:schemeClr>
                </a:solidFill>
              </a:rPr>
              <a:t>)</a:t>
            </a:r>
          </a:p>
          <a:p>
            <a:pPr lvl="1" algn="ctr" fontAlgn="base"/>
            <a:endParaRPr lang="en-GB" sz="2400" dirty="0"/>
          </a:p>
          <a:p>
            <a:pPr lvl="1" algn="ctr" fontAlgn="base"/>
            <a:r>
              <a:rPr lang="en-GB" sz="2400" dirty="0"/>
              <a:t>Revisando nuestros prejuicios</a:t>
            </a:r>
          </a:p>
          <a:p>
            <a:pPr lvl="1" algn="ctr" fontAlgn="base"/>
            <a:endParaRPr lang="en-GB" sz="2400" dirty="0"/>
          </a:p>
          <a:p>
            <a:pPr lvl="1" algn="ctr" fontAlgn="base"/>
            <a:endParaRPr lang="en-GB" sz="2400" dirty="0"/>
          </a:p>
          <a:p>
            <a:pPr lvl="1" algn="ctr" fontAlgn="base"/>
            <a:r>
              <a:rPr lang="en-GB" sz="2400" dirty="0"/>
              <a:t>Identifica un estereotipo sobre «las personas mayores y la tecnología». </a:t>
            </a:r>
          </a:p>
          <a:p>
            <a:pPr lvl="1" algn="ctr" fontAlgn="base"/>
            <a:endParaRPr lang="en-GB" sz="2400" dirty="0"/>
          </a:p>
          <a:p>
            <a:pPr lvl="1" algn="ctr" fontAlgn="base"/>
            <a:r>
              <a:rPr lang="en-GB" sz="2400" dirty="0"/>
              <a:t>¿Cómo puede el diseño de tu proyecto cuestionar esta idea?</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4D98-16ED-E6FC-F16C-CBFF13A461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4035F6-E6EF-DC51-AA7E-674346FC1441}"/>
              </a:ext>
            </a:extLst>
          </p:cNvPr>
          <p:cNvSpPr>
            <a:spLocks noGrp="1"/>
          </p:cNvSpPr>
          <p:nvPr>
            <p:ph type="title"/>
          </p:nvPr>
        </p:nvSpPr>
        <p:spPr/>
        <p:txBody>
          <a:bodyPr lIns="91440"/>
          <a:lstStyle/>
          <a:p>
            <a:r>
              <a:rPr lang="en-US" sz="2400" i="1" dirty="0"/>
              <a:t>Módulo 9 (Docentes): </a:t>
            </a:r>
            <a:r>
              <a:rPr lang="it-IT" sz="2400" i="1" dirty="0"/>
              <a:t>Diseño y evaluación de proyectos</a:t>
            </a:r>
            <a:endParaRPr lang="el-GR" sz="2400" dirty="0"/>
          </a:p>
        </p:txBody>
      </p:sp>
      <p:sp>
        <p:nvSpPr>
          <p:cNvPr id="6" name="Text Placeholder 5">
            <a:extLst>
              <a:ext uri="{FF2B5EF4-FFF2-40B4-BE49-F238E27FC236}">
                <a16:creationId xmlns:a16="http://schemas.microsoft.com/office/drawing/2014/main" id="{A3F4B429-7043-F4DF-3601-624444BE1081}"/>
              </a:ext>
            </a:extLst>
          </p:cNvPr>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 1: </a:t>
            </a:r>
            <a:r>
              <a:rPr lang="en-GB" b="1" i="1" dirty="0">
                <a:solidFill>
                  <a:schemeClr val="accent1">
                    <a:lumMod val="75000"/>
                  </a:schemeClr>
                </a:solidFill>
              </a:rPr>
              <a:t>Fundamentos del diseño de proyectos intergeneracionales</a:t>
            </a:r>
          </a:p>
          <a:p>
            <a:r>
              <a:rPr lang="en-US" b="1" i="1" dirty="0">
                <a:solidFill>
                  <a:schemeClr val="accent1">
                    <a:lumMod val="75000"/>
                  </a:schemeClr>
                </a:solidFill>
              </a:rPr>
              <a:t> </a:t>
            </a:r>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AD0C297D-2B37-D664-FAB8-0747D880F42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797D88D-89A2-E3AE-6D67-9E5EE1BEF5D6}"/>
              </a:ext>
            </a:extLst>
          </p:cNvPr>
          <p:cNvSpPr txBox="1"/>
          <p:nvPr/>
        </p:nvSpPr>
        <p:spPr>
          <a:xfrm>
            <a:off x="97970" y="1455696"/>
            <a:ext cx="10957957" cy="5917646"/>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Actividad: Mapeo de </a:t>
            </a:r>
            <a:r>
              <a:rPr lang="en-GB" sz="2400" b="1" dirty="0" err="1">
                <a:solidFill>
                  <a:schemeClr val="accent4">
                    <a:lumMod val="75000"/>
                  </a:schemeClr>
                </a:solidFill>
              </a:rPr>
              <a:t>expectativas</a:t>
            </a:r>
            <a:r>
              <a:rPr lang="en-GB" sz="2400" b="1" dirty="0">
                <a:solidFill>
                  <a:schemeClr val="accent4">
                    <a:lumMod val="75000"/>
                  </a:schemeClr>
                </a:solidFill>
              </a:rPr>
              <a:t> </a:t>
            </a:r>
            <a:r>
              <a:rPr lang="en-GB" sz="2400" b="1" dirty="0" smtClean="0">
                <a:solidFill>
                  <a:schemeClr val="accent4">
                    <a:lumMod val="75000"/>
                  </a:schemeClr>
                </a:solidFill>
              </a:rPr>
              <a:t>(</a:t>
            </a:r>
            <a:r>
              <a:rPr lang="en-GB" sz="2400" b="1" dirty="0" err="1" smtClean="0">
                <a:solidFill>
                  <a:schemeClr val="accent4">
                    <a:lumMod val="75000"/>
                  </a:schemeClr>
                </a:solidFill>
              </a:rPr>
              <a:t>Interactiva</a:t>
            </a:r>
            <a:r>
              <a:rPr lang="en-GB" sz="2400" b="1" dirty="0" smtClean="0">
                <a:solidFill>
                  <a:schemeClr val="accent4">
                    <a:lumMod val="75000"/>
                  </a:schemeClr>
                </a:solidFill>
              </a:rPr>
              <a:t>)</a:t>
            </a:r>
            <a:endParaRPr lang="en-GB" sz="2400" b="1" dirty="0">
              <a:solidFill>
                <a:schemeClr val="accent4">
                  <a:lumMod val="75000"/>
                </a:schemeClr>
              </a:solidFill>
            </a:endParaRPr>
          </a:p>
          <a:p>
            <a:pPr lvl="1" algn="ctr" fontAlgn="base"/>
            <a:endParaRPr lang="en-GB" sz="2400" dirty="0"/>
          </a:p>
          <a:p>
            <a:pPr lvl="1" algn="ctr" fontAlgn="base"/>
            <a:r>
              <a:rPr lang="en-GB" sz="2400" dirty="0"/>
              <a:t>Esperanzas y temores compartidos</a:t>
            </a:r>
            <a:endParaRPr lang="en-GB" sz="2400" b="1" dirty="0"/>
          </a:p>
          <a:p>
            <a:pPr lvl="1" algn="ctr" fontAlgn="base"/>
            <a:endParaRPr lang="en-GB" sz="2400" dirty="0"/>
          </a:p>
          <a:p>
            <a:pPr lvl="1" algn="ctr" fontAlgn="base"/>
            <a:r>
              <a:rPr lang="en-GB" sz="2400" dirty="0"/>
              <a:t>Debate en grupo: </a:t>
            </a:r>
          </a:p>
          <a:p>
            <a:pPr lvl="1" algn="ctr" fontAlgn="base"/>
            <a:endParaRPr lang="en-GB" sz="2400" dirty="0"/>
          </a:p>
          <a:p>
            <a:pPr lvl="1" algn="ctr" fontAlgn="base"/>
            <a:r>
              <a:rPr lang="en-GB" sz="2400" dirty="0"/>
              <a:t>¿Qué temen los estudiantes? </a:t>
            </a:r>
          </a:p>
          <a:p>
            <a:pPr lvl="1" algn="ctr" fontAlgn="base"/>
            <a:r>
              <a:rPr lang="en-GB" sz="2400" dirty="0"/>
              <a:t>¿Qué temen las personas mayores? </a:t>
            </a:r>
          </a:p>
          <a:p>
            <a:pPr lvl="1" algn="ctr" fontAlgn="base"/>
            <a:r>
              <a:rPr lang="en-GB" sz="2400" dirty="0"/>
              <a:t>Encuentra los puntos en común.</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3226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Módulo 9 (Profesores): </a:t>
            </a:r>
            <a:br>
              <a:rPr lang="en-US" sz="2700" b="0" i="1" dirty="0"/>
            </a:br>
            <a:r>
              <a:rPr lang="it-IT" sz="2700" b="0" i="1" dirty="0"/>
              <a:t>Diseño y evaluación de proyectos</a:t>
            </a:r>
            <a:r>
              <a:rPr lang="en-CY" sz="1800" dirty="0"/>
              <a:t/>
            </a:r>
            <a:br>
              <a:rPr lang="en-CY" sz="1800" dirty="0"/>
            </a:br>
            <a:r>
              <a:rPr lang="en-US" sz="1800" dirty="0"/>
              <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 2: Planificación y puesta en práctica</a:t>
            </a:r>
            <a:endParaRPr lang="en-GB"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Módulo 9 (Docentes): </a:t>
            </a:r>
            <a:r>
              <a:rPr lang="it-IT" sz="2400" i="1" dirty="0"/>
              <a:t>Diseño y evaluación de proyectos</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err="1">
                <a:solidFill>
                  <a:schemeClr val="accent1">
                    <a:lumMod val="75000"/>
                  </a:schemeClr>
                </a:solidFill>
              </a:rPr>
              <a:t>Tema</a:t>
            </a:r>
            <a:r>
              <a:rPr lang="en-US" b="1" i="1" dirty="0">
                <a:solidFill>
                  <a:schemeClr val="accent1">
                    <a:lumMod val="75000"/>
                  </a:schemeClr>
                </a:solidFill>
              </a:rPr>
              <a:t> 2: </a:t>
            </a:r>
            <a:r>
              <a:rPr lang="en-US" b="1" i="1" dirty="0" err="1">
                <a:solidFill>
                  <a:schemeClr val="accent1">
                    <a:lumMod val="75000"/>
                  </a:schemeClr>
                </a:solidFill>
              </a:rPr>
              <a:t>Planificación</a:t>
            </a:r>
            <a:r>
              <a:rPr lang="en-US" b="1" i="1" dirty="0">
                <a:solidFill>
                  <a:schemeClr val="accent1">
                    <a:lumMod val="75000"/>
                  </a:schemeClr>
                </a:solidFill>
              </a:rPr>
              <a:t> y </a:t>
            </a:r>
            <a:r>
              <a:rPr lang="en-US" b="1" i="1" dirty="0" err="1">
                <a:solidFill>
                  <a:schemeClr val="accent1">
                    <a:lumMod val="75000"/>
                  </a:schemeClr>
                </a:solidFill>
              </a:rPr>
              <a:t>puesta</a:t>
            </a:r>
            <a:r>
              <a:rPr lang="en-US" b="1" i="1" dirty="0">
                <a:solidFill>
                  <a:schemeClr val="accent1">
                    <a:lumMod val="75000"/>
                  </a:schemeClr>
                </a:solidFill>
              </a:rPr>
              <a:t> </a:t>
            </a:r>
            <a:r>
              <a:rPr lang="en-US" b="1" i="1" dirty="0" err="1">
                <a:solidFill>
                  <a:schemeClr val="accent1">
                    <a:lumMod val="75000"/>
                  </a:schemeClr>
                </a:solidFill>
              </a:rPr>
              <a:t>en</a:t>
            </a:r>
            <a:r>
              <a:rPr lang="en-US" b="1" i="1" dirty="0">
                <a:solidFill>
                  <a:schemeClr val="accent1">
                    <a:lumMod val="75000"/>
                  </a:schemeClr>
                </a:solidFill>
              </a:rPr>
              <a:t> </a:t>
            </a:r>
            <a:r>
              <a:rPr lang="en-US" b="1" i="1" dirty="0" err="1">
                <a:solidFill>
                  <a:schemeClr val="accent1">
                    <a:lumMod val="75000"/>
                  </a:schemeClr>
                </a:solidFill>
              </a:rPr>
              <a:t>práctica</a:t>
            </a:r>
            <a:endParaRPr lang="en-GB" b="1" i="1" dirty="0">
              <a:solidFill>
                <a:schemeClr val="accent1">
                  <a:lumMod val="75000"/>
                </a:schemeClr>
              </a:solidFill>
            </a:endParaRPr>
          </a:p>
          <a:p>
            <a:r>
              <a:rPr lang="en-US" b="1" i="1" dirty="0" smtClean="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4532651"/>
          </a:xfrm>
          <a:prstGeom prst="rect">
            <a:avLst/>
          </a:prstGeom>
          <a:noFill/>
        </p:spPr>
        <p:txBody>
          <a:bodyPr wrap="square">
            <a:spAutoFit/>
          </a:bodyPr>
          <a:lstStyle/>
          <a:p>
            <a:pPr fontAlgn="base"/>
            <a:r>
              <a:rPr lang="en-GB" sz="2400" b="1" dirty="0"/>
              <a:t>Resumen del proyecto</a:t>
            </a:r>
          </a:p>
          <a:p>
            <a:pPr fontAlgn="base"/>
            <a:endParaRPr lang="en-GB" sz="2400" b="1" dirty="0"/>
          </a:p>
          <a:p>
            <a:pPr lvl="1" algn="ctr" fontAlgn="base"/>
            <a:r>
              <a:rPr lang="en-GB" sz="2400" dirty="0"/>
              <a:t>Definición de </a:t>
            </a:r>
            <a:r>
              <a:rPr lang="en-GB" sz="2400" dirty="0" err="1"/>
              <a:t>tu</a:t>
            </a:r>
            <a:r>
              <a:rPr lang="en-GB" sz="2400" dirty="0"/>
              <a:t> </a:t>
            </a:r>
            <a:r>
              <a:rPr lang="en-GB" sz="2400" dirty="0" smtClean="0"/>
              <a:t>«PMV» </a:t>
            </a:r>
            <a:r>
              <a:rPr lang="en-GB" sz="2400" dirty="0"/>
              <a:t>(proyecto mínimo viable)</a:t>
            </a:r>
          </a:p>
          <a:p>
            <a:pPr lvl="1" algn="ctr" fontAlgn="base"/>
            <a:endParaRPr lang="en-GB" sz="2400" b="1" dirty="0"/>
          </a:p>
          <a:p>
            <a:pPr lvl="1" algn="ctr" fontAlgn="base"/>
            <a:r>
              <a:rPr lang="en-GB" sz="2400" dirty="0" err="1"/>
              <a:t>Empieza</a:t>
            </a:r>
            <a:r>
              <a:rPr lang="en-GB" sz="2400" dirty="0"/>
              <a:t> </a:t>
            </a:r>
            <a:r>
              <a:rPr lang="en-GB" sz="2400" dirty="0" err="1"/>
              <a:t>poco</a:t>
            </a:r>
            <a:r>
              <a:rPr lang="en-GB" sz="2400" dirty="0"/>
              <a:t> a </a:t>
            </a:r>
            <a:r>
              <a:rPr lang="en-GB" sz="2400" dirty="0" err="1"/>
              <a:t>poco</a:t>
            </a:r>
            <a:endParaRPr lang="en-GB" sz="2400" dirty="0"/>
          </a:p>
          <a:p>
            <a:pPr lvl="1" algn="ctr" fontAlgn="base"/>
            <a:endParaRPr lang="en-GB" sz="2400" dirty="0"/>
          </a:p>
          <a:p>
            <a:pPr lvl="1" algn="ctr" fontAlgn="base"/>
            <a:r>
              <a:rPr lang="en-GB" sz="2400" dirty="0"/>
              <a:t>Define tu tema (historia, música, aplicaciones), </a:t>
            </a:r>
          </a:p>
          <a:p>
            <a:pPr lvl="1" algn="ctr" fontAlgn="base"/>
            <a:r>
              <a:rPr lang="en-GB" sz="2400" dirty="0"/>
              <a:t>identifica a los participantes </a:t>
            </a:r>
          </a:p>
          <a:p>
            <a:pPr lvl="1" algn="ctr" fontAlgn="base"/>
            <a:r>
              <a:rPr lang="en-GB" sz="2400" dirty="0"/>
              <a:t>y establece un calendario realista.</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4071</TotalTime>
  <Words>1233</Words>
  <Application>Microsoft Office PowerPoint</Application>
  <PresentationFormat>Panorámica</PresentationFormat>
  <Paragraphs>267</Paragraphs>
  <Slides>20</Slides>
  <Notes>16</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20</vt:i4>
      </vt:variant>
    </vt:vector>
  </HeadingPairs>
  <TitlesOfParts>
    <vt:vector size="29" baseType="lpstr">
      <vt:lpstr>Arial</vt:lpstr>
      <vt:lpstr>Calibri</vt:lpstr>
      <vt:lpstr>Open Sans</vt:lpstr>
      <vt:lpstr>Open Sans Light</vt:lpstr>
      <vt:lpstr>Roboto Slab Black</vt:lpstr>
      <vt:lpstr>Roboto Slab Medium</vt:lpstr>
      <vt:lpstr>Times New Roman</vt:lpstr>
      <vt:lpstr>CARDET Course template</vt:lpstr>
      <vt:lpstr>CARDET Course template - Cover page</vt:lpstr>
      <vt:lpstr>WP3 – Material formativo para docentes   </vt:lpstr>
      <vt:lpstr> Módulo 9 (Docentes): Diseño y evaluación de proyectos      </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Módulo 9 (Profesores):  Diseño y evaluación de proyectos    </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Módulo 9 (Profesores):  Diseño y evaluación de proyectos     </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Módulo 9 (Docentes): Diseño y evaluación de proyectos</vt:lpstr>
      <vt:lpstr>Fin del módulo 9 (docentes):  Diseño y evaluación de proyectos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docId:AC0850537BC9425F3074F88BC710F755</cp:keywords>
  <cp:lastModifiedBy>Fernando</cp:lastModifiedBy>
  <cp:revision>207</cp:revision>
  <cp:lastPrinted>2018-07-25T11:23:29Z</cp:lastPrinted>
  <dcterms:created xsi:type="dcterms:W3CDTF">2014-07-11T09:12:14Z</dcterms:created>
  <dcterms:modified xsi:type="dcterms:W3CDTF">2026-05-13T06:29:58Z</dcterms:modified>
</cp:coreProperties>
</file>