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3"/>
  </p:notesMasterIdLst>
  <p:handoutMasterIdLst>
    <p:handoutMasterId r:id="rId24"/>
  </p:handoutMasterIdLst>
  <p:sldIdLst>
    <p:sldId id="256" r:id="rId3"/>
    <p:sldId id="272" r:id="rId4"/>
    <p:sldId id="277" r:id="rId5"/>
    <p:sldId id="316" r:id="rId6"/>
    <p:sldId id="317" r:id="rId7"/>
    <p:sldId id="312" r:id="rId8"/>
    <p:sldId id="318" r:id="rId9"/>
    <p:sldId id="274" r:id="rId10"/>
    <p:sldId id="264" r:id="rId11"/>
    <p:sldId id="319" r:id="rId12"/>
    <p:sldId id="320" r:id="rId13"/>
    <p:sldId id="321" r:id="rId14"/>
    <p:sldId id="322" r:id="rId15"/>
    <p:sldId id="273" r:id="rId16"/>
    <p:sldId id="323" r:id="rId17"/>
    <p:sldId id="325" r:id="rId18"/>
    <p:sldId id="326" r:id="rId19"/>
    <p:sldId id="324" r:id="rId20"/>
    <p:sldId id="327" r:id="rId21"/>
    <p:sldId id="300" r:id="rId22"/>
  </p:sldIdLst>
  <p:sldSz cx="12192000" cy="685800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12/5/2026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5 grudnia 2026 r.</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Kliknij, aby edytować style tekstu nadrzędnego</a:t>
            </a:r>
          </a:p>
          <a:p>
            <a:pPr lvl="1"/>
            <a:r>
              <a:rPr lang="en-US"/>
              <a:t>Drugi poziom</a:t>
            </a:r>
          </a:p>
          <a:p>
            <a:pPr lvl="2"/>
            <a:r>
              <a:rPr lang="en-US"/>
              <a:t>Trzeci poziom</a:t>
            </a:r>
          </a:p>
          <a:p>
            <a:pPr lvl="3"/>
            <a:r>
              <a:rPr lang="en-US"/>
              <a:t>Czwarty poziom</a:t>
            </a:r>
          </a:p>
          <a:p>
            <a:pPr lvl="4"/>
            <a:r>
              <a:rPr lang="en-US"/>
              <a:t>Poziom piąty</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„Witajcie. Dzisiaj nie planujemy tylko lekcji technicznej; budujemy pomost między pokoleniami. Ten moduł dotyczy przejścia od zwykłej pomocy do głębokiej więzi”.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942DD-31A4-75ED-CAE6-507C89F33D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FF8237-168A-A146-1588-FB37BDF79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C5C40-50EA-156C-40C2-ED92037A6AA2}"/>
              </a:ext>
            </a:extLst>
          </p:cNvPr>
          <p:cNvSpPr>
            <a:spLocks noGrp="1"/>
          </p:cNvSpPr>
          <p:nvPr>
            <p:ph type="body" idx="1"/>
          </p:nvPr>
        </p:nvSpPr>
        <p:spPr/>
        <p:txBody>
          <a:bodyPr/>
          <a:lstStyle/>
          <a:p>
            <a:pPr rtl="0" fontAlgn="base"/>
            <a:r>
              <a:rPr lang="en-GB" sz="1200" b="0" i="0" u="none" strike="noStrike" kern="1200" dirty="0">
                <a:solidFill>
                  <a:schemeClr val="tx1"/>
                </a:solidFill>
                <a:effectLst/>
                <a:latin typeface="+mn-lt"/>
                <a:ea typeface="+mn-ea"/>
                <a:cs typeface="+mn-cs"/>
              </a:rPr>
              <a:t>„Zamiast »bawić się iPadami«, spróbujcie »stworzyć album ze zdjęciami składający się z trzech slajdów«. Cele SMART dają obu pokoleniom poczucie prawdziwego osiągnięcia”.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9A22D987-58FB-F8F2-6320-2D9D5F4B36E1}"/>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288355641"/>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4196392591"/>
      </p:ext>
    </p:extLst>
  </p:cSld>
  <p:clrMapOvr>
    <a:masterClrMapping/>
  </p:clrMapOvr>
</p:notes>
</file>

<file path=ppt/notesSlides/notesSlide1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748CC-02D6-CCBC-BC3A-4E3F877789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B60D3B-1B74-87D2-CFE8-3984EA0846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C48D8-A1C3-8039-B59D-C26989EC52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„Nie mierzymy tylko liczby kliknięć. Mierzymy uśmiechy i poczucie pewności siebie. Ocena pokazuje, dlaczego Twój projekt ma znaczenie dla szkoły i społeczności”.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BE6247BB-F23E-9C6E-427B-9A6F1A3DF58E}"/>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3265323962"/>
      </p:ext>
    </p:extLst>
  </p:cSld>
  <p:clrMapOvr>
    <a:masterClrMapping/>
  </p:clrMapOvr>
</p:notes>
</file>

<file path=ppt/notesSlides/notesSlide1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07BB1-3218-66D4-4599-545C4C765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CD99F9-C175-9C14-4A4D-8BA59C5AD4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56FFC5-67D3-DFB5-308F-A1E8918574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„Liczby (dane ilościowe) pokazują nam skalę, ale historie (dane jakościowe) nadają temu duszę. Potrzebne są obie te rzeczy, aby pokazać prawdziwy wpływ cyfrowej harmonii”.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7A4BA1F3-9F6B-4480-ACA3-D26A0710D52B}"/>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295219507"/>
      </p:ext>
    </p:extLst>
  </p:cSld>
  <p:clrMapOvr>
    <a:masterClrMapping/>
  </p:clrMapOvr>
</p:notes>
</file>

<file path=ppt/notesSlides/notesSlide1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D76E4-6326-DC53-3E3F-A34BB8DEB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D3E38-4C8F-49BB-F506-45E184459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526AF-0C36-8C43-333E-6C1CF2AA78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„Nie pozwól, by projekt tak po prostu przestał istnieć. Zorganizuj uroczystość! Zaprezentowanie wyników innym stanowi potwierdzenie ciężkiej pracy zarówno uczniów, jak i seniorów”.</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8888C746-81EA-0FCF-94C4-9AA68A10334F}"/>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3122568512"/>
      </p:ext>
    </p:extLst>
  </p:cSld>
  <p:clrMapOvr>
    <a:masterClrMapping/>
  </p:clrMapOvr>
</p:notes>
</file>

<file path=ppt/notesSlides/notesSlide1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1722F-D34B-E6A8-5722-65B16F5A1D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00792-628B-8478-6195-80BA31F99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3482B7-9495-6CD1-E454-2EC82E0BBAA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„Nie każde narzędzie nadaje się do każdego celu. Jeśli chcesz zmierzyć przyjaźń, test wielokrotnego wyboru nie jest odpowiednim narzędziem. Poćwiczmy więc, jak wybrać to właściwe”.</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F188A582-9170-BFBF-64AA-FF52EF545996}"/>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3918094738"/>
      </p:ext>
    </p:extLst>
  </p:cSld>
  <p:clrMapOvr>
    <a:masterClrMapping/>
  </p:clrMapOvr>
</p:notes>
</file>

<file path=ppt/notesSlides/notesSlide1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E821C-A33A-CC0C-09BC-91DA2430E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A8836-2F59-0628-46D9-346E5CD2D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09BC4E-53AE-E1CA-1B5D-A6DBE5105E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„Najlepsze dane często uzyskuje się po prostu poprzez słuchanie. To ćwiczenie pokazuje, jak jedno, trafne pytanie może ujawnić głęboki wpływ, jaki Twój projekt wywarł na życie danej osoby”.</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F2B1D662-9ABB-238B-ACE6-F6D53B8D37C4}"/>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1688155070"/>
      </p:ext>
    </p:extLst>
  </p:cSld>
  <p:clrMapOvr>
    <a:masterClrMapping/>
  </p:clrMapOvr>
</p:notes>
</file>

<file path=ppt/notesSlides/notesSlide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AA943-D7A1-E262-7229-F99E44F837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0BDBF-F2BD-9448-C6A6-4B283431CB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A7C620-9544-0C5A-E9FA-A030939724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„Pomyśl o tym jak o nogach stołka. Jeśli zapomnisz o aspekcie społeczno-emocjonalnym, projekt się zawali. Musimy zadbać o emocje tak samo, jak o Wi-Fi”.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sz="1200" dirty="0"/>
          </a:p>
        </p:txBody>
      </p:sp>
      <p:sp>
        <p:nvSpPr>
          <p:cNvPr id="4" name="Slide Number Placeholder 3">
            <a:extLst>
              <a:ext uri="{FF2B5EF4-FFF2-40B4-BE49-F238E27FC236}">
                <a16:creationId xmlns:a16="http://schemas.microsoft.com/office/drawing/2014/main" id="{4563FEF4-16CA-21B3-CE2E-600B9D9E1C82}"/>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552444660"/>
      </p:ext>
    </p:extLst>
  </p:cSld>
  <p:clrMapOvr>
    <a:masterClrMapping/>
  </p:clrMapOvr>
</p:notes>
</file>

<file path=ppt/notesSlides/notesSlide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367CF-EFF0-67F1-58BF-3C09F4A32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64711-3889-039A-50E9-D1E272B5D4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1E1315-DB80-6803-8D4F-4BA5D2B3350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„W programie Digital Harmony nikt nie jest tylko »pomocnikiem«. Uczeń poznaje historię lub uczy się cierpliwości, a senior nabywa umiejętności cyfrowe. Razem współtworzą tę ścieżkę”.</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sz="1200" dirty="0"/>
          </a:p>
        </p:txBody>
      </p:sp>
      <p:sp>
        <p:nvSpPr>
          <p:cNvPr id="4" name="Slide Number Placeholder 3">
            <a:extLst>
              <a:ext uri="{FF2B5EF4-FFF2-40B4-BE49-F238E27FC236}">
                <a16:creationId xmlns:a16="http://schemas.microsoft.com/office/drawing/2014/main" id="{FE2B3C93-715A-013C-8341-CAB8C00588D9}"/>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3528335638"/>
      </p:ext>
    </p:extLst>
  </p:cSld>
  <p:clrMapOvr>
    <a:masterClrMapping/>
  </p:clrMapOvr>
</p:notes>
</file>

<file path=ppt/notesSlides/notesSlide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„Bądźmy szczerzy co do naszych uprzedzeń. Czy uważamy, że seniorzy „boją się” technologii? Jeśli projektujemy z myślą o „strachu”, ograniczamy ich potencjał. Zamiast tego projektujmy z myślą o „ciekawości”.”</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EA517-625D-97E0-C361-4C4AC92611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EC3D5B-8CD0-0AC8-00DD-76E80A167A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D7CCC-5743-0BD0-C55C-077D597F0D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„Największą przeszkodą jest niepokój. Określając te oczekiwania na wczesnym etapie, pokazujesz uczestnikom, że nie są sami w swoich obawach”.</a:t>
            </a:r>
          </a:p>
          <a:p>
            <a:endParaRPr lang="LID4096" dirty="0"/>
          </a:p>
        </p:txBody>
      </p:sp>
      <p:sp>
        <p:nvSpPr>
          <p:cNvPr id="4" name="Slide Number Placeholder 3">
            <a:extLst>
              <a:ext uri="{FF2B5EF4-FFF2-40B4-BE49-F238E27FC236}">
                <a16:creationId xmlns:a16="http://schemas.microsoft.com/office/drawing/2014/main" id="{1846F99D-45A0-9EFA-9420-6F236209E5E0}"/>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1800994861"/>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„Nie komplikuj. MVP – minimalny projekt gotowy do uruchomienia – jest lepszy niż ogromny projekt, który nigdy nie zostanie ukończony. Jaka jest ta jedna rzecz, którą chcesz, żeby wspólnie stworzyli?”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9A4EF-C656-0811-EA3F-E887B502EC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04190C-1A98-5994-4072-798B7FD18B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52B6DC-039B-3B21-8394-5C0856DA967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„Dostępność to nie tylko dodatek – to podstawa. Jeśli uczniowie nie widzą ekranu lub nie słyszą nauczyciela, nie mogą się uczyć. UDL poprawia sytuację wszystkich”.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669DD00C-F68D-9ACC-5133-D8FBDDA5C524}"/>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4040944826"/>
      </p:ext>
    </p:extLst>
  </p:cSld>
  <p:clrMapOvr>
    <a:masterClrMapping/>
  </p:clrMapOvr>
</p:notes>
</file>

<file path=ppt/notesSlides/notesSlide8.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F2296-BCC6-4481-290A-426114AF7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B9914-033A-165C-3187-B1C76CC0E9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F2E460-8174-DD45-3289-A01F86DF1B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„Struktura zapewnia poczucie bezpieczeństwa. Uczestnicy powinni wiedzieć, czego się spodziewać. Zawsze dbaj o to, by zachować 60 minut pracy w parach – to właśnie wtedy dzieje się magia”.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D047EAFA-1C84-640C-0852-58E537836EB2}"/>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345477717"/>
      </p:ext>
    </p:extLst>
  </p:cSld>
  <p:clrMapOvr>
    <a:masterClrMapping/>
  </p:clrMapOvr>
</p:notes>
</file>

<file path=ppt/notesSlides/notesSlide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E8730-FB5C-F197-499A-7E90597578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081EFB-28DA-B1C0-B16C-01DD3A0AEB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797150-C82E-962D-146F-0B879E2546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„Jak znaleźć wspólny motyw? Dzięki klastrowaniu! Uczy ono uczestników, jak odnaleźć wspólną płaszczyznę porozumienia między ich różnymi światami za pośrednictwem mediów cyfrowych”.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D5E3262F-A12C-611B-BEFF-566A11763F25}"/>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535680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W tym miejscu należy wpisać tytuł slajdu</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Materiały szkoleniowe </a:t>
            </a:r>
            <a:r>
              <a:rPr lang="en-US" sz="2400"/>
              <a:t>dla nauczycieli</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a:bodyPr>
          <a:lstStyle/>
          <a:p>
            <a:r>
              <a:rPr lang="en-US" sz="2800" dirty="0"/>
              <a:t>Moduł 9</a:t>
            </a:r>
          </a:p>
          <a:p>
            <a:r>
              <a:rPr lang="it-IT" sz="2800" dirty="0"/>
              <a:t>Projektowanie i ocena projektu</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07827-07DC-294C-E9A9-FAFDCABF483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833CC73-B224-B745-A5E6-A610F9ADF82B}"/>
              </a:ext>
            </a:extLst>
          </p:cNvPr>
          <p:cNvSpPr>
            <a:spLocks noGrp="1"/>
          </p:cNvSpPr>
          <p:nvPr>
            <p:ph type="title"/>
          </p:nvPr>
        </p:nvSpPr>
        <p:spPr/>
        <p:txBody>
          <a:bodyPr lIns="91440"/>
          <a:lstStyle/>
          <a:p>
            <a:r>
              <a:rPr lang="en-US" sz="2400" i="1" dirty="0"/>
              <a:t>Moduł 9 (Nauczyciele): </a:t>
            </a:r>
            <a:r>
              <a:rPr lang="it-IT" sz="2400" i="1" dirty="0"/>
              <a:t>Opracowywanie i ocena projektów</a:t>
            </a:r>
            <a:endParaRPr lang="el-GR" sz="2400" i="1" dirty="0"/>
          </a:p>
        </p:txBody>
      </p:sp>
      <p:sp>
        <p:nvSpPr>
          <p:cNvPr id="6" name="Text Placeholder 5">
            <a:extLst>
              <a:ext uri="{FF2B5EF4-FFF2-40B4-BE49-F238E27FC236}">
                <a16:creationId xmlns:a16="http://schemas.microsoft.com/office/drawing/2014/main" id="{BD5263BD-773B-05DB-3D62-5E34915D0D8A}"/>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Temat 2: Planowanie i wdrażanie</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22C9305D-D245-63BE-12A3-945704CEA9A8}"/>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3ECECCC9-BCC4-8997-8289-86B3E69C65A1}"/>
              </a:ext>
            </a:extLst>
          </p:cNvPr>
          <p:cNvSpPr txBox="1"/>
          <p:nvPr/>
        </p:nvSpPr>
        <p:spPr>
          <a:xfrm>
            <a:off x="97970" y="1558636"/>
            <a:ext cx="10261766" cy="3424655"/>
          </a:xfrm>
          <a:prstGeom prst="rect">
            <a:avLst/>
          </a:prstGeom>
          <a:noFill/>
        </p:spPr>
        <p:txBody>
          <a:bodyPr wrap="square">
            <a:spAutoFit/>
          </a:bodyPr>
          <a:lstStyle/>
          <a:p>
            <a:pPr fontAlgn="base"/>
            <a:r>
              <a:rPr lang="en-GB" sz="2400" b="1" dirty="0"/>
              <a:t>Uniwersalne projektowanie nauczania (UDL)</a:t>
            </a:r>
          </a:p>
          <a:p>
            <a:pPr lvl="1" fontAlgn="base"/>
            <a:endParaRPr lang="en-GB" sz="2400" dirty="0"/>
          </a:p>
          <a:p>
            <a:pPr lvl="1" algn="ctr" fontAlgn="base"/>
            <a:r>
              <a:rPr lang="en-GB" sz="2400" dirty="0"/>
              <a:t>Technologia dostępna dla wszystkich.</a:t>
            </a:r>
            <a:endParaRPr lang="en-GB" sz="2400" b="1" dirty="0"/>
          </a:p>
          <a:p>
            <a:pPr lvl="1" algn="ctr" fontAlgn="base"/>
            <a:endParaRPr lang="en-GB" sz="2400" dirty="0"/>
          </a:p>
          <a:p>
            <a:pPr lvl="1" algn="ctr" fontAlgn="base"/>
            <a:r>
              <a:rPr lang="en-GB" sz="2400" dirty="0"/>
              <a:t>Należy stosować duże czcionki, elementy wizualne o wysokim kontraście, uproszczone instrukcje </a:t>
            </a:r>
          </a:p>
          <a:p>
            <a:pPr lvl="1" algn="ctr" fontAlgn="base"/>
            <a:r>
              <a:rPr lang="en-GB" sz="2400" dirty="0"/>
              <a:t>oraz ciche, komfortowe otoczenie.</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3102242"/>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E3889-9A91-E8BA-E7C0-31CAB23F4EAA}"/>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5A8FB26-FFCA-3147-4E11-243C7DF8BE75}"/>
              </a:ext>
            </a:extLst>
          </p:cNvPr>
          <p:cNvSpPr>
            <a:spLocks noGrp="1"/>
          </p:cNvSpPr>
          <p:nvPr>
            <p:ph type="title"/>
          </p:nvPr>
        </p:nvSpPr>
        <p:spPr/>
        <p:txBody>
          <a:bodyPr lIns="91440"/>
          <a:lstStyle/>
          <a:p>
            <a:r>
              <a:rPr lang="en-US" sz="2400" i="1" dirty="0"/>
              <a:t>Moduł 9 (Nauczyciele): </a:t>
            </a:r>
            <a:r>
              <a:rPr lang="it-IT" sz="2400" i="1" dirty="0"/>
              <a:t>Opracowywanie i ocena projektów</a:t>
            </a:r>
            <a:endParaRPr lang="el-GR" sz="2400" i="1" dirty="0"/>
          </a:p>
        </p:txBody>
      </p:sp>
      <p:sp>
        <p:nvSpPr>
          <p:cNvPr id="6" name="Text Placeholder 5">
            <a:extLst>
              <a:ext uri="{FF2B5EF4-FFF2-40B4-BE49-F238E27FC236}">
                <a16:creationId xmlns:a16="http://schemas.microsoft.com/office/drawing/2014/main" id="{AC89DC5D-B83D-ED7B-4708-061B441262C0}"/>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Temat 2: Planowanie i realizacja</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D6B5A92E-B122-433E-1D6F-17159788D1EB}"/>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26A51686-B565-72AB-367F-8CFA0341B604}"/>
              </a:ext>
            </a:extLst>
          </p:cNvPr>
          <p:cNvSpPr txBox="1"/>
          <p:nvPr/>
        </p:nvSpPr>
        <p:spPr>
          <a:xfrm>
            <a:off x="97970" y="1558636"/>
            <a:ext cx="10261766" cy="4163319"/>
          </a:xfrm>
          <a:prstGeom prst="rect">
            <a:avLst/>
          </a:prstGeom>
          <a:noFill/>
        </p:spPr>
        <p:txBody>
          <a:bodyPr wrap="square">
            <a:spAutoFit/>
          </a:bodyPr>
          <a:lstStyle/>
          <a:p>
            <a:pPr fontAlgn="base"/>
            <a:r>
              <a:rPr lang="en-GB" sz="2400" b="1" dirty="0"/>
              <a:t>Organizacja zajęć</a:t>
            </a:r>
          </a:p>
          <a:p>
            <a:pPr lvl="1" fontAlgn="base"/>
            <a:endParaRPr lang="en-GB" sz="2400" dirty="0"/>
          </a:p>
          <a:p>
            <a:pPr lvl="1" algn="ctr" fontAlgn="base"/>
            <a:r>
              <a:rPr lang="en-GB" sz="2400" dirty="0"/>
              <a:t>90-minutowy rytm</a:t>
            </a:r>
            <a:endParaRPr lang="en-GB" sz="2400" b="1" dirty="0"/>
          </a:p>
          <a:p>
            <a:pPr lvl="1" fontAlgn="base"/>
            <a:endParaRPr lang="en-GB" sz="2400" dirty="0"/>
          </a:p>
          <a:p>
            <a:pPr lvl="1" algn="ctr" fontAlgn="base"/>
            <a:r>
              <a:rPr lang="en-GB" sz="2400" dirty="0"/>
              <a:t>Rozgrzewka (10 min), </a:t>
            </a:r>
          </a:p>
          <a:p>
            <a:pPr lvl="1" algn="ctr" fontAlgn="base"/>
            <a:r>
              <a:rPr lang="en-GB" sz="2400" dirty="0"/>
              <a:t>Wprowadzenie do zadania (10 min), </a:t>
            </a:r>
          </a:p>
          <a:p>
            <a:pPr lvl="1" algn="ctr" fontAlgn="base"/>
            <a:r>
              <a:rPr lang="en-GB" sz="2400" dirty="0"/>
              <a:t>Wspólna praca w parach (60 min) oraz </a:t>
            </a:r>
          </a:p>
          <a:p>
            <a:pPr lvl="1" algn="ctr" fontAlgn="base"/>
            <a:r>
              <a:rPr lang="en-GB" sz="2400" dirty="0"/>
              <a:t>Refleksja/zakończenie (10 min).</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751956574"/>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C6049-D170-A262-E9E2-90C60C76BB8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CF79613-08B9-9FB2-C9FC-B9679BD129B4}"/>
              </a:ext>
            </a:extLst>
          </p:cNvPr>
          <p:cNvSpPr>
            <a:spLocks noGrp="1"/>
          </p:cNvSpPr>
          <p:nvPr>
            <p:ph type="title"/>
          </p:nvPr>
        </p:nvSpPr>
        <p:spPr/>
        <p:txBody>
          <a:bodyPr lIns="91440"/>
          <a:lstStyle/>
          <a:p>
            <a:r>
              <a:rPr lang="en-US" sz="2400" i="1" dirty="0"/>
              <a:t>Moduł 9 (Nauczyciele): </a:t>
            </a:r>
            <a:r>
              <a:rPr lang="it-IT" sz="2400" i="1" dirty="0"/>
              <a:t>Opracowywanie i ocena projektów</a:t>
            </a:r>
            <a:endParaRPr lang="el-GR" sz="2400" i="1" dirty="0"/>
          </a:p>
        </p:txBody>
      </p:sp>
      <p:sp>
        <p:nvSpPr>
          <p:cNvPr id="6" name="Text Placeholder 5">
            <a:extLst>
              <a:ext uri="{FF2B5EF4-FFF2-40B4-BE49-F238E27FC236}">
                <a16:creationId xmlns:a16="http://schemas.microsoft.com/office/drawing/2014/main" id="{89E45E0F-1E34-CEDD-1839-79016FB56DA5}"/>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Temat 2: Planowanie i realizacja</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89912838-4F5B-00A7-EEF3-7C14E3101663}"/>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B5B9DFCD-981F-8E86-44B6-08EE0747B9BB}"/>
              </a:ext>
            </a:extLst>
          </p:cNvPr>
          <p:cNvSpPr txBox="1"/>
          <p:nvPr/>
        </p:nvSpPr>
        <p:spPr>
          <a:xfrm>
            <a:off x="97970" y="1563010"/>
            <a:ext cx="10957957" cy="4532651"/>
          </a:xfrm>
          <a:prstGeom prst="rect">
            <a:avLst/>
          </a:prstGeom>
          <a:noFill/>
        </p:spPr>
        <p:txBody>
          <a:bodyPr wrap="square">
            <a:spAutoFit/>
          </a:bodyPr>
          <a:lstStyle/>
          <a:p>
            <a:pPr algn="ctr"/>
            <a:r>
              <a:rPr lang="en-GB" sz="2400" b="1" dirty="0">
                <a:solidFill>
                  <a:schemeClr val="accent4">
                    <a:lumMod val="75000"/>
                  </a:schemeClr>
                </a:solidFill>
              </a:rPr>
              <a:t>Ćwiczenie: Technika grupowania (interaktywne)</a:t>
            </a:r>
          </a:p>
          <a:p>
            <a:pPr lvl="1" algn="ctr" fontAlgn="base"/>
            <a:endParaRPr lang="en-GB" sz="2400" dirty="0">
              <a:solidFill>
                <a:schemeClr val="accent4">
                  <a:lumMod val="75000"/>
                </a:schemeClr>
              </a:solidFill>
            </a:endParaRPr>
          </a:p>
          <a:p>
            <a:pPr lvl="1" algn="ctr" fontAlgn="base"/>
            <a:r>
              <a:rPr lang="en-GB" sz="2400" dirty="0"/>
              <a:t>Tworzenie tematu</a:t>
            </a:r>
          </a:p>
          <a:p>
            <a:pPr lvl="1" algn="ctr" fontAlgn="base"/>
            <a:endParaRPr lang="en-GB" sz="2400" dirty="0"/>
          </a:p>
          <a:p>
            <a:pPr lvl="1" algn="ctr" fontAlgn="base"/>
            <a:endParaRPr lang="en-GB" sz="2400" dirty="0"/>
          </a:p>
          <a:p>
            <a:pPr lvl="1" algn="ctr" fontAlgn="base"/>
            <a:r>
              <a:rPr lang="en-GB" sz="2400" dirty="0"/>
              <a:t>Grupuj różne zainteresowania</a:t>
            </a:r>
          </a:p>
          <a:p>
            <a:pPr lvl="1" algn="ctr" fontAlgn="base"/>
            <a:r>
              <a:rPr lang="en-GB" sz="2400" dirty="0"/>
              <a:t>(np. gotowanie + TikTok + stare zdjęcia). </a:t>
            </a:r>
          </a:p>
          <a:p>
            <a:pPr lvl="1" algn="ctr" fontAlgn="base"/>
            <a:endParaRPr lang="en-GB" sz="2400" dirty="0"/>
          </a:p>
          <a:p>
            <a:pPr lvl="1" algn="ctr" fontAlgn="base"/>
            <a:r>
              <a:rPr lang="en-GB" sz="2400" dirty="0"/>
              <a:t>Jak można je połączyć w jeden projekt cyfrowy</a:t>
            </a: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0136646"/>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A0435-02FA-55DF-ED04-15E334C585C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4B16E52-15EB-7A81-5993-463FF5B6DB61}"/>
              </a:ext>
            </a:extLst>
          </p:cNvPr>
          <p:cNvSpPr>
            <a:spLocks noGrp="1"/>
          </p:cNvSpPr>
          <p:nvPr>
            <p:ph type="title"/>
          </p:nvPr>
        </p:nvSpPr>
        <p:spPr/>
        <p:txBody>
          <a:bodyPr lIns="91440"/>
          <a:lstStyle/>
          <a:p>
            <a:r>
              <a:rPr lang="en-US" sz="2400" i="1" dirty="0"/>
              <a:t>Moduł 9 (Nauczyciele): </a:t>
            </a:r>
            <a:r>
              <a:rPr lang="it-IT" sz="2400" i="1" dirty="0"/>
              <a:t>Opracowywanie i ocena projektów</a:t>
            </a:r>
            <a:endParaRPr lang="el-GR" sz="2400" i="1" dirty="0"/>
          </a:p>
        </p:txBody>
      </p:sp>
      <p:sp>
        <p:nvSpPr>
          <p:cNvPr id="6" name="Text Placeholder 5">
            <a:extLst>
              <a:ext uri="{FF2B5EF4-FFF2-40B4-BE49-F238E27FC236}">
                <a16:creationId xmlns:a16="http://schemas.microsoft.com/office/drawing/2014/main" id="{5BF975B2-69ED-205D-F62A-1C33B8621C5C}"/>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Temat 2: Planowanie i realizacja</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D398E35E-43DB-2216-4623-5538964F2587}"/>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61FF94AD-AF44-498C-FF8B-AEB7C262DE73}"/>
              </a:ext>
            </a:extLst>
          </p:cNvPr>
          <p:cNvSpPr txBox="1"/>
          <p:nvPr/>
        </p:nvSpPr>
        <p:spPr>
          <a:xfrm>
            <a:off x="97970" y="1563010"/>
            <a:ext cx="10957957" cy="4532651"/>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Ćwiczenie: Opracowywanie celów SMART (interaktywne)</a:t>
            </a:r>
          </a:p>
          <a:p>
            <a:pPr lvl="1" algn="ctr" fontAlgn="base"/>
            <a:endParaRPr lang="en-GB" sz="2400" dirty="0"/>
          </a:p>
          <a:p>
            <a:pPr lvl="1" algn="ctr" fontAlgn="base"/>
            <a:r>
              <a:rPr lang="en-GB" sz="2400" dirty="0"/>
              <a:t>Wyznaczanie jasnych kamieni milowych</a:t>
            </a:r>
            <a:endParaRPr lang="en-GB" sz="2400" b="1" dirty="0"/>
          </a:p>
          <a:p>
            <a:pPr lvl="1" algn="ctr" fontAlgn="base"/>
            <a:endParaRPr lang="en-GB" sz="2400" b="1" dirty="0"/>
          </a:p>
          <a:p>
            <a:pPr lvl="1" algn="ctr" fontAlgn="base"/>
            <a:r>
              <a:rPr lang="en-GB" sz="2400" dirty="0"/>
              <a:t>Ćwiczenie: przekształcanie niejasnego pomysłu w </a:t>
            </a:r>
          </a:p>
          <a:p>
            <a:pPr lvl="1" algn="ctr" fontAlgn="base"/>
            <a:r>
              <a:rPr lang="en-GB" sz="2400" dirty="0"/>
              <a:t>konkretny, mierzalny, osiągalny, istotny i określony w czasie.</a:t>
            </a:r>
            <a:endParaRPr lang="en-GB" sz="2400" b="1" dirty="0"/>
          </a:p>
          <a:p>
            <a:pPr algn="ctr"/>
            <a:endParaRPr lang="en-GB" sz="2400" b="1" dirty="0">
              <a:solidFill>
                <a:schemeClr val="accent4">
                  <a:lumMod val="75000"/>
                </a:schemeClr>
              </a:solidFill>
            </a:endParaRPr>
          </a:p>
          <a:p>
            <a:pPr algn="ct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6589868"/>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400" b="0" i="1" dirty="0"/>
              <a:t>Moduł 9 (Nauczyciele): </a:t>
            </a:r>
            <a:br>
              <a:rPr lang="en-US" sz="2400" b="0" i="1" dirty="0"/>
            </a:br>
            <a:r>
              <a:rPr lang="it-IT" sz="2400" b="0" i="1" dirty="0"/>
              <a:t>Projektowanie i ocena projektów</a:t>
            </a:r>
            <a:br>
              <a:rPr lang="en-US" sz="2400" b="0" i="1"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400" b="1" dirty="0">
                <a:solidFill>
                  <a:schemeClr val="accent1">
                    <a:lumMod val="75000"/>
                  </a:schemeClr>
                </a:solidFill>
              </a:rPr>
              <a:t>Temat 3: Ocena i wpływ</a:t>
            </a:r>
          </a:p>
          <a:p>
            <a:endParaRPr lang="en-CY" sz="280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9E193-449B-B840-89F3-7BAFDB4A179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E070A86-27BF-E19B-E0D6-9BE74AE53C85}"/>
              </a:ext>
            </a:extLst>
          </p:cNvPr>
          <p:cNvSpPr>
            <a:spLocks noGrp="1"/>
          </p:cNvSpPr>
          <p:nvPr>
            <p:ph type="title"/>
          </p:nvPr>
        </p:nvSpPr>
        <p:spPr/>
        <p:txBody>
          <a:bodyPr lIns="91440"/>
          <a:lstStyle/>
          <a:p>
            <a:r>
              <a:rPr lang="en-US" sz="2400" i="1" dirty="0"/>
              <a:t>Moduł 9 (Nauczyciele): </a:t>
            </a:r>
            <a:r>
              <a:rPr lang="it-IT" sz="2400" i="1" dirty="0"/>
              <a:t>Opracowywanie i ocena projektów</a:t>
            </a:r>
            <a:endParaRPr lang="el-GR" sz="2400" i="1" dirty="0"/>
          </a:p>
        </p:txBody>
      </p:sp>
      <p:sp>
        <p:nvSpPr>
          <p:cNvPr id="6" name="Text Placeholder 5">
            <a:extLst>
              <a:ext uri="{FF2B5EF4-FFF2-40B4-BE49-F238E27FC236}">
                <a16:creationId xmlns:a16="http://schemas.microsoft.com/office/drawing/2014/main" id="{CB0EE85D-A25A-D0F4-FD2B-55214E91ADB2}"/>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Temat 3: Ocena i wpływ</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C13BCDE4-B9BB-221C-4255-37548972E052}"/>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88A423D9-191C-FBFC-7017-B89CCA57EFAA}"/>
              </a:ext>
            </a:extLst>
          </p:cNvPr>
          <p:cNvSpPr txBox="1"/>
          <p:nvPr/>
        </p:nvSpPr>
        <p:spPr>
          <a:xfrm>
            <a:off x="97970" y="1558636"/>
            <a:ext cx="10261766" cy="3424655"/>
          </a:xfrm>
          <a:prstGeom prst="rect">
            <a:avLst/>
          </a:prstGeom>
          <a:noFill/>
        </p:spPr>
        <p:txBody>
          <a:bodyPr wrap="square">
            <a:spAutoFit/>
          </a:bodyPr>
          <a:lstStyle/>
          <a:p>
            <a:pPr fontAlgn="base"/>
            <a:r>
              <a:rPr lang="en-GB" sz="2400" b="1" dirty="0"/>
              <a:t>Pomiar sukcesu</a:t>
            </a:r>
          </a:p>
          <a:p>
            <a:pPr fontAlgn="base"/>
            <a:endParaRPr lang="en-GB" sz="2400" b="1" dirty="0"/>
          </a:p>
          <a:p>
            <a:pPr lvl="1" algn="ctr" fontAlgn="base"/>
            <a:r>
              <a:rPr lang="en-GB" sz="2400" dirty="0"/>
              <a:t>Dlaczego ocena ma znaczenie</a:t>
            </a:r>
          </a:p>
          <a:p>
            <a:pPr lvl="1" algn="ctr" fontAlgn="base"/>
            <a:endParaRPr lang="en-GB" sz="2400" b="1" dirty="0"/>
          </a:p>
          <a:p>
            <a:pPr lvl="1" algn="ctr" fontAlgn="base"/>
            <a:r>
              <a:rPr lang="en-GB" sz="2400" dirty="0"/>
              <a:t>Przeprowadzamy ocenę, aby sprawdzić, czy poprawiliśmy umiejętności cyfrowe, </a:t>
            </a:r>
          </a:p>
          <a:p>
            <a:pPr lvl="1" algn="ctr" fontAlgn="base"/>
            <a:r>
              <a:rPr lang="en-GB" sz="2400" dirty="0"/>
              <a:t>ale także po to, by sprawdzić, czy zmniejszyliśmy poczucie osamotnienia i zbudowaliśmy społeczność.</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4597895"/>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143C5-3C6D-2086-12BC-EFCA2C0E1C9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B770A9F-8FFB-16A1-1AF4-1AF3825DDDA4}"/>
              </a:ext>
            </a:extLst>
          </p:cNvPr>
          <p:cNvSpPr>
            <a:spLocks noGrp="1"/>
          </p:cNvSpPr>
          <p:nvPr>
            <p:ph type="title"/>
          </p:nvPr>
        </p:nvSpPr>
        <p:spPr/>
        <p:txBody>
          <a:bodyPr lIns="91440"/>
          <a:lstStyle/>
          <a:p>
            <a:r>
              <a:rPr lang="en-US" sz="2400" i="1" dirty="0"/>
              <a:t>Moduł 9 (Nauczyciele): </a:t>
            </a:r>
            <a:r>
              <a:rPr lang="it-IT" sz="2400" i="1" dirty="0"/>
              <a:t>Opracowywanie i ocena projektów</a:t>
            </a:r>
            <a:endParaRPr lang="el-GR" sz="2400" i="1" dirty="0"/>
          </a:p>
        </p:txBody>
      </p:sp>
      <p:sp>
        <p:nvSpPr>
          <p:cNvPr id="6" name="Text Placeholder 5">
            <a:extLst>
              <a:ext uri="{FF2B5EF4-FFF2-40B4-BE49-F238E27FC236}">
                <a16:creationId xmlns:a16="http://schemas.microsoft.com/office/drawing/2014/main" id="{9C3E0CBB-74A4-1543-CCFA-6DC10D05A10F}"/>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Temat 3: Ocena i wpływ</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06560452-6BBE-669D-762C-029182586E15}"/>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C7795574-3337-6C96-81A2-16820B4E4203}"/>
              </a:ext>
            </a:extLst>
          </p:cNvPr>
          <p:cNvSpPr txBox="1"/>
          <p:nvPr/>
        </p:nvSpPr>
        <p:spPr>
          <a:xfrm>
            <a:off x="97970" y="1558636"/>
            <a:ext cx="10261766" cy="3270767"/>
          </a:xfrm>
          <a:prstGeom prst="rect">
            <a:avLst/>
          </a:prstGeom>
          <a:noFill/>
        </p:spPr>
        <p:txBody>
          <a:bodyPr wrap="square">
            <a:spAutoFit/>
          </a:bodyPr>
          <a:lstStyle/>
          <a:p>
            <a:pPr fontAlgn="base"/>
            <a:r>
              <a:rPr lang="en-GB" sz="2400" b="1" dirty="0"/>
              <a:t>Gromadzenie dowodów</a:t>
            </a:r>
          </a:p>
          <a:p>
            <a:pPr fontAlgn="base"/>
            <a:endParaRPr lang="en-GB" sz="1400" b="1" dirty="0"/>
          </a:p>
          <a:p>
            <a:pPr lvl="1" algn="ctr" fontAlgn="base"/>
            <a:r>
              <a:rPr lang="en-GB" sz="2400" dirty="0"/>
              <a:t>Dane ilościowe a jakościowe</a:t>
            </a:r>
          </a:p>
          <a:p>
            <a:pPr lvl="1" algn="ctr" fontAlgn="base"/>
            <a:endParaRPr lang="en-GB" sz="2400" b="1" dirty="0"/>
          </a:p>
          <a:p>
            <a:pPr lvl="1" algn="ctr" fontAlgn="base"/>
            <a:r>
              <a:rPr lang="en-GB" sz="2400" dirty="0"/>
              <a:t>Wykorzystaj ankiety i rubryki (liczby) w połączeniu z dziennikami refleksji </a:t>
            </a:r>
          </a:p>
          <a:p>
            <a:pPr lvl="1" algn="ctr" fontAlgn="base"/>
            <a:r>
              <a:rPr lang="en-GB" sz="2400" dirty="0"/>
              <a:t>i wywiadów (opowieści).</a:t>
            </a:r>
            <a:endParaRPr lang="en-GB" sz="2400" b="1" dirty="0"/>
          </a:p>
          <a:p>
            <a:pPr lvl="0" algn="ctr"/>
            <a:endParaRPr lang="en-GB" sz="2400" dirty="0"/>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7617465"/>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43F51-D5D3-35A9-9BD3-6E83A6668CD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88F6DFF-272B-751D-7939-EF02C7C77DB1}"/>
              </a:ext>
            </a:extLst>
          </p:cNvPr>
          <p:cNvSpPr>
            <a:spLocks noGrp="1"/>
          </p:cNvSpPr>
          <p:nvPr>
            <p:ph type="title"/>
          </p:nvPr>
        </p:nvSpPr>
        <p:spPr/>
        <p:txBody>
          <a:bodyPr lIns="91440"/>
          <a:lstStyle/>
          <a:p>
            <a:r>
              <a:rPr lang="en-US" sz="2400" i="1" dirty="0"/>
              <a:t>Moduł 9 (Nauczyciele): </a:t>
            </a:r>
            <a:r>
              <a:rPr lang="it-IT" sz="2400" i="1" dirty="0"/>
              <a:t>Opracowywanie i ocena projektów</a:t>
            </a:r>
            <a:endParaRPr lang="el-GR" sz="2400" i="1" dirty="0"/>
          </a:p>
        </p:txBody>
      </p:sp>
      <p:sp>
        <p:nvSpPr>
          <p:cNvPr id="6" name="Text Placeholder 5">
            <a:extLst>
              <a:ext uri="{FF2B5EF4-FFF2-40B4-BE49-F238E27FC236}">
                <a16:creationId xmlns:a16="http://schemas.microsoft.com/office/drawing/2014/main" id="{5E39AF3A-DC1F-C357-8FA8-230F9EBE16B5}"/>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Temat 3: Ocena i wpływ</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438D97DE-A4E9-D498-626C-F4FA3C432630}"/>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AA05F521-6F64-E3D8-3638-1F21C058E2DF}"/>
              </a:ext>
            </a:extLst>
          </p:cNvPr>
          <p:cNvSpPr txBox="1"/>
          <p:nvPr/>
        </p:nvSpPr>
        <p:spPr>
          <a:xfrm>
            <a:off x="97970" y="1558636"/>
            <a:ext cx="10261766" cy="4163319"/>
          </a:xfrm>
          <a:prstGeom prst="rect">
            <a:avLst/>
          </a:prstGeom>
          <a:noFill/>
        </p:spPr>
        <p:txBody>
          <a:bodyPr wrap="square">
            <a:spAutoFit/>
          </a:bodyPr>
          <a:lstStyle/>
          <a:p>
            <a:pPr fontAlgn="base"/>
            <a:r>
              <a:rPr lang="en-GB" sz="2400" b="1" dirty="0"/>
              <a:t>Końcowy raport dotyczący wpływu</a:t>
            </a:r>
          </a:p>
          <a:p>
            <a:pPr lvl="1" fontAlgn="base"/>
            <a:endParaRPr lang="en-GB" sz="2400" b="1" dirty="0"/>
          </a:p>
          <a:p>
            <a:pPr lvl="1" algn="ctr" fontAlgn="base"/>
            <a:r>
              <a:rPr lang="en-GB" sz="2400" dirty="0"/>
              <a:t>Dzielenie się historią zmian.</a:t>
            </a:r>
            <a:endParaRPr lang="en-GB" sz="2400" b="1" dirty="0"/>
          </a:p>
          <a:p>
            <a:pPr lvl="1" algn="ctr" fontAlgn="base"/>
            <a:endParaRPr lang="en-GB" sz="2400" b="1" dirty="0"/>
          </a:p>
          <a:p>
            <a:pPr lvl="1" algn="ctr" fontAlgn="base"/>
            <a:endParaRPr lang="en-GB" sz="2400" b="1" dirty="0"/>
          </a:p>
          <a:p>
            <a:pPr lvl="1" algn="ctr" fontAlgn="base"/>
            <a:r>
              <a:rPr lang="en-GB" sz="2400" dirty="0"/>
              <a:t>Zebranie wyników. </a:t>
            </a:r>
          </a:p>
          <a:p>
            <a:pPr lvl="1" algn="ctr" fontAlgn="base"/>
            <a:r>
              <a:rPr lang="en-GB" sz="2400" dirty="0"/>
              <a:t>Zaprezentujcie końcowe produkty cyfrowe </a:t>
            </a:r>
          </a:p>
          <a:p>
            <a:pPr lvl="1" algn="ctr" fontAlgn="base"/>
            <a:r>
              <a:rPr lang="en-GB" sz="2400" dirty="0"/>
              <a:t>i świętuj podczas uroczystości z udziałem społeczności.</a:t>
            </a:r>
            <a:endParaRPr lang="en-GB" sz="2400" b="1" dirty="0"/>
          </a:p>
          <a:p>
            <a:pPr lvl="0" algn="ctr"/>
            <a:endParaRPr lang="en-GB" sz="2400" dirty="0"/>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4567447"/>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14151-1A48-4331-A5F8-6087319BE65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97E7F03-A4B3-FE79-2D7E-61DCE35DA5C4}"/>
              </a:ext>
            </a:extLst>
          </p:cNvPr>
          <p:cNvSpPr>
            <a:spLocks noGrp="1"/>
          </p:cNvSpPr>
          <p:nvPr>
            <p:ph type="title"/>
          </p:nvPr>
        </p:nvSpPr>
        <p:spPr/>
        <p:txBody>
          <a:bodyPr lIns="91440"/>
          <a:lstStyle/>
          <a:p>
            <a:r>
              <a:rPr lang="en-US" sz="2400" i="1" dirty="0"/>
              <a:t>Moduł 9 (Nauczyciele): </a:t>
            </a:r>
            <a:r>
              <a:rPr lang="it-IT" sz="2400" i="1" dirty="0"/>
              <a:t>Opracowywanie i ocena projektów</a:t>
            </a:r>
            <a:endParaRPr lang="el-GR" sz="2400" i="1" dirty="0"/>
          </a:p>
        </p:txBody>
      </p:sp>
      <p:sp>
        <p:nvSpPr>
          <p:cNvPr id="6" name="Text Placeholder 5">
            <a:extLst>
              <a:ext uri="{FF2B5EF4-FFF2-40B4-BE49-F238E27FC236}">
                <a16:creationId xmlns:a16="http://schemas.microsoft.com/office/drawing/2014/main" id="{EA04E2E4-54E7-D28A-BAE4-2477EF1B14DB}"/>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Temat 3: Ocena i wpływ</a:t>
            </a: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8B7DA93A-2BEC-FBA2-6F6A-8255AC3756EE}"/>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C1F97AC2-614B-A350-BAD1-90D881C0C358}"/>
              </a:ext>
            </a:extLst>
          </p:cNvPr>
          <p:cNvSpPr txBox="1"/>
          <p:nvPr/>
        </p:nvSpPr>
        <p:spPr>
          <a:xfrm>
            <a:off x="97970" y="1563010"/>
            <a:ext cx="10957957" cy="4901983"/>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Ćwiczenie: Matryca wyboru narzędzi (interaktywna)</a:t>
            </a:r>
          </a:p>
          <a:p>
            <a:pPr lvl="1" algn="ctr" fontAlgn="base"/>
            <a:endParaRPr lang="en-GB" sz="2400" dirty="0"/>
          </a:p>
          <a:p>
            <a:pPr lvl="1" algn="ctr" fontAlgn="base"/>
            <a:r>
              <a:rPr lang="en-GB" sz="2400" dirty="0"/>
              <a:t>Wybór odpowiedniego narzędzia ewaluacyjnego.</a:t>
            </a:r>
            <a:endParaRPr lang="en-GB" sz="2400" b="1" dirty="0"/>
          </a:p>
          <a:p>
            <a:pPr lvl="1" algn="ctr" fontAlgn="base"/>
            <a:endParaRPr lang="en-GB" sz="2400" dirty="0"/>
          </a:p>
          <a:p>
            <a:pPr lvl="1" algn="ctr" fontAlgn="base"/>
            <a:r>
              <a:rPr lang="en-GB" sz="2400" dirty="0"/>
              <a:t>Wybierz najlepsze narzędzie do pomiaru „pewności siebie” </a:t>
            </a:r>
          </a:p>
          <a:p>
            <a:pPr lvl="1" algn="ctr" fontAlgn="base"/>
            <a:r>
              <a:rPr lang="en-GB" sz="2400" dirty="0"/>
              <a:t>w porównaniu z </a:t>
            </a:r>
          </a:p>
          <a:p>
            <a:pPr lvl="1" algn="ctr" fontAlgn="base"/>
            <a:r>
              <a:rPr lang="en-GB" sz="2400" dirty="0"/>
              <a:t>„umiejętności techniczne”. </a:t>
            </a:r>
          </a:p>
          <a:p>
            <a:pPr lvl="1" algn="ctr" fontAlgn="base"/>
            <a:r>
              <a:rPr lang="en-GB" sz="2400" dirty="0"/>
              <a:t>(Rubryki, ankiety czy obserwacje?)</a:t>
            </a:r>
            <a:endParaRPr lang="en-GB" sz="2400" b="1" dirty="0"/>
          </a:p>
          <a:p>
            <a:pPr algn="ct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1772487"/>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B071A-271E-65BC-CEFB-D525C7C0DB3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062B46C-F987-254A-D3A3-B01D8005FE8E}"/>
              </a:ext>
            </a:extLst>
          </p:cNvPr>
          <p:cNvSpPr>
            <a:spLocks noGrp="1"/>
          </p:cNvSpPr>
          <p:nvPr>
            <p:ph type="title"/>
          </p:nvPr>
        </p:nvSpPr>
        <p:spPr/>
        <p:txBody>
          <a:bodyPr lIns="91440"/>
          <a:lstStyle/>
          <a:p>
            <a:r>
              <a:rPr lang="en-US" sz="2400" i="1" dirty="0"/>
              <a:t>Moduł 9 (Nauczyciele): </a:t>
            </a:r>
            <a:r>
              <a:rPr lang="it-IT" sz="2400" i="1" dirty="0"/>
              <a:t>Opracowywanie i ocena projektów</a:t>
            </a:r>
            <a:endParaRPr lang="el-GR" sz="2400" i="1" dirty="0"/>
          </a:p>
        </p:txBody>
      </p:sp>
      <p:sp>
        <p:nvSpPr>
          <p:cNvPr id="6" name="Text Placeholder 5">
            <a:extLst>
              <a:ext uri="{FF2B5EF4-FFF2-40B4-BE49-F238E27FC236}">
                <a16:creationId xmlns:a16="http://schemas.microsoft.com/office/drawing/2014/main" id="{BA11FBAE-6BBA-7EFC-1325-A4D955D0236D}"/>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Temat 2</a:t>
            </a:r>
            <a:r>
              <a:rPr lang="en-US" b="1" i="1">
                <a:solidFill>
                  <a:schemeClr val="accent1">
                    <a:lumMod val="75000"/>
                  </a:schemeClr>
                </a:solidFill>
              </a:rPr>
              <a:t>: Ocena </a:t>
            </a:r>
            <a:r>
              <a:rPr lang="en-US" b="1" i="1" dirty="0">
                <a:solidFill>
                  <a:schemeClr val="accent1">
                    <a:lumMod val="75000"/>
                  </a:schemeClr>
                </a:solidFill>
              </a:rPr>
              <a:t>i wpływ</a:t>
            </a: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98D31D8F-785D-EBC7-42FF-C515234D9C83}"/>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5EDF3FFA-EB1B-87A7-5610-253F9CFC84D5}"/>
              </a:ext>
            </a:extLst>
          </p:cNvPr>
          <p:cNvSpPr txBox="1"/>
          <p:nvPr/>
        </p:nvSpPr>
        <p:spPr>
          <a:xfrm>
            <a:off x="97970" y="1563010"/>
            <a:ext cx="10957957" cy="4532651"/>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Ćwiczenie: Wywiad oparty na jednym pytaniu (interaktywny)</a:t>
            </a:r>
          </a:p>
          <a:p>
            <a:pPr lvl="1" algn="ctr" fontAlgn="base"/>
            <a:endParaRPr lang="en-GB" sz="2400" dirty="0"/>
          </a:p>
          <a:p>
            <a:pPr lvl="1" algn="ctr" fontAlgn="base"/>
            <a:r>
              <a:rPr lang="en-GB" sz="2400" dirty="0"/>
              <a:t>Szybka informacja zwrotna o charakterze jakościowym</a:t>
            </a:r>
            <a:endParaRPr lang="en-GB" sz="2400" b="1" dirty="0"/>
          </a:p>
          <a:p>
            <a:pPr lvl="1" algn="ctr" fontAlgn="base"/>
            <a:endParaRPr lang="en-GB" sz="2400" dirty="0"/>
          </a:p>
          <a:p>
            <a:pPr lvl="1" algn="ctr" fontAlgn="base"/>
            <a:r>
              <a:rPr lang="en-GB" sz="2400" dirty="0"/>
              <a:t>Ćwiczenie w parach: </a:t>
            </a:r>
          </a:p>
          <a:p>
            <a:pPr lvl="1" algn="ctr" fontAlgn="base"/>
            <a:r>
              <a:rPr lang="en-GB" sz="2400" dirty="0"/>
              <a:t>Zapytaj: „Jaka była najbardziej zaskakująca rzecz, której się dzisiaj nauczyłeś?” </a:t>
            </a:r>
          </a:p>
          <a:p>
            <a:pPr lvl="1" algn="ctr" fontAlgn="base"/>
            <a:r>
              <a:rPr lang="en-GB" sz="2400" dirty="0"/>
              <a:t>i zapisz odpowiedź.</a:t>
            </a:r>
            <a:endParaRPr lang="en-GB" sz="2400" b="1" dirty="0"/>
          </a:p>
          <a:p>
            <a:pPr algn="ct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6373382"/>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en-US" sz="2800" b="0" i="1" dirty="0">
                <a:latin typeface="+mj-lt"/>
              </a:rPr>
            </a:br>
            <a:r>
              <a:rPr lang="en-US" sz="2700" b="0" i="1" dirty="0"/>
              <a:t>Moduł 9 (Nauczyciele):</a:t>
            </a:r>
            <a:br>
              <a:rPr lang="en-US" sz="2700" b="0" i="1" dirty="0"/>
            </a:br>
            <a:r>
              <a:rPr lang="it-IT" sz="2700" b="0" i="1" dirty="0"/>
              <a:t>Projektowanie i ocena projektów</a:t>
            </a:r>
            <a:br>
              <a:rPr lang="en-US" sz="2700" b="0" i="1" dirty="0"/>
            </a:b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lnSpcReduction="10000"/>
          </a:bodyPr>
          <a:lstStyle/>
          <a:p>
            <a:r>
              <a:rPr lang="en-US" sz="2400" b="1" dirty="0">
                <a:solidFill>
                  <a:schemeClr val="accent1">
                    <a:lumMod val="75000"/>
                  </a:schemeClr>
                </a:solidFill>
              </a:rPr>
              <a:t>Temat 1: </a:t>
            </a:r>
            <a:r>
              <a:rPr lang="en-GB" sz="2400" b="1" dirty="0">
                <a:solidFill>
                  <a:schemeClr val="accent1">
                    <a:lumMod val="75000"/>
                  </a:schemeClr>
                </a:solidFill>
              </a:rPr>
              <a:t>Podstawy projektów międzypokoleniowych </a:t>
            </a:r>
          </a:p>
          <a:p>
            <a:r>
              <a:rPr lang="en-GB" sz="2400" b="1" dirty="0">
                <a:solidFill>
                  <a:schemeClr val="accent1">
                    <a:lumMod val="75000"/>
                  </a:schemeClr>
                </a:solidFill>
              </a:rPr>
              <a:t>projektów międzypokoleniowych</a:t>
            </a:r>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Zakończenie modułu 9 (dla nauczycieli): </a:t>
            </a:r>
            <a:br>
              <a:rPr lang="en-US" b="0" i="1" dirty="0"/>
            </a:br>
            <a:r>
              <a:rPr lang="it-IT" b="0" i="1" dirty="0"/>
              <a:t>Projektowanie i ocena projektu</a:t>
            </a: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Moduł 9 (Nauczyciele): </a:t>
            </a:r>
            <a:r>
              <a:rPr lang="it-IT" sz="2400" i="1" dirty="0"/>
              <a:t>Opracowywanie i ocena projektów</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a:xfrm>
            <a:off x="97970" y="910332"/>
            <a:ext cx="11944351" cy="550862"/>
          </a:xfrm>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Temat 1: </a:t>
            </a:r>
            <a:r>
              <a:rPr lang="en-GB" b="1" i="1" dirty="0">
                <a:solidFill>
                  <a:schemeClr val="accent1">
                    <a:lumMod val="75000"/>
                  </a:schemeClr>
                </a:solidFill>
              </a:rPr>
              <a:t>Podstawy projektowania projektów międzypokoleniowych</a:t>
            </a:r>
          </a:p>
          <a:p>
            <a:endParaRPr lang="en-US" b="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0706" y="1574005"/>
            <a:ext cx="11336483" cy="4440318"/>
          </a:xfrm>
          <a:prstGeom prst="rect">
            <a:avLst/>
          </a:prstGeom>
          <a:noFill/>
        </p:spPr>
        <p:txBody>
          <a:bodyPr wrap="square">
            <a:spAutoFit/>
          </a:bodyPr>
          <a:lstStyle/>
          <a:p>
            <a:pPr fontAlgn="base"/>
            <a:r>
              <a:rPr lang="en-GB" sz="2400" b="1" dirty="0"/>
              <a:t>Poza murami klasy</a:t>
            </a:r>
          </a:p>
          <a:p>
            <a:pPr algn="ctr" fontAlgn="base"/>
            <a:endParaRPr lang="en-GB" sz="2400" b="1" dirty="0"/>
          </a:p>
          <a:p>
            <a:pPr lvl="1" algn="ctr" fontAlgn="base"/>
            <a:r>
              <a:rPr lang="en-GB" sz="2400" dirty="0"/>
              <a:t>Czym jest międzypokoleniowe projektowanie cyfrowe?</a:t>
            </a:r>
          </a:p>
          <a:p>
            <a:pPr lvl="1" algn="ctr" fontAlgn="base"/>
            <a:endParaRPr lang="en-GB" sz="2400" dirty="0"/>
          </a:p>
          <a:p>
            <a:pPr lvl="1" algn="ctr" fontAlgn="base"/>
            <a:endParaRPr lang="en-GB" sz="2400" dirty="0"/>
          </a:p>
          <a:p>
            <a:pPr lvl="1" algn="ctr" fontAlgn="base"/>
            <a:r>
              <a:rPr lang="en-GB" sz="2400" dirty="0"/>
              <a:t>Jest to podejście pedagogiczne, w ramach którego uczniowie i osoby starsze uczą się razem. </a:t>
            </a:r>
          </a:p>
          <a:p>
            <a:pPr lvl="1" algn="ctr" fontAlgn="base"/>
            <a:endParaRPr lang="en-GB" sz="2400" dirty="0"/>
          </a:p>
          <a:p>
            <a:pPr lvl="1" algn="ctr" fontAlgn="base"/>
            <a:r>
              <a:rPr lang="en-GB" sz="2400" dirty="0"/>
              <a:t>Koncentruje się na empatii, umiejętności korzystania z technologii cyfrowych oraz wspólnym celu.</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2C82E-AB8C-B14B-B7DE-46071375BC9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ADA0BB7-A80B-0FB2-51F6-8B4CF412E274}"/>
              </a:ext>
            </a:extLst>
          </p:cNvPr>
          <p:cNvSpPr>
            <a:spLocks noGrp="1"/>
          </p:cNvSpPr>
          <p:nvPr>
            <p:ph type="title"/>
          </p:nvPr>
        </p:nvSpPr>
        <p:spPr/>
        <p:txBody>
          <a:bodyPr lIns="91440"/>
          <a:lstStyle/>
          <a:p>
            <a:r>
              <a:rPr lang="en-US" sz="2400" i="1" dirty="0"/>
              <a:t>Moduł 9 (Nauczyciele): </a:t>
            </a:r>
            <a:r>
              <a:rPr lang="it-IT" sz="2400" i="1" dirty="0"/>
              <a:t>Opracowywanie i ocena projektów</a:t>
            </a:r>
            <a:endParaRPr lang="el-GR" sz="2400" dirty="0"/>
          </a:p>
        </p:txBody>
      </p:sp>
      <p:sp>
        <p:nvSpPr>
          <p:cNvPr id="6" name="Text Placeholder 5">
            <a:extLst>
              <a:ext uri="{FF2B5EF4-FFF2-40B4-BE49-F238E27FC236}">
                <a16:creationId xmlns:a16="http://schemas.microsoft.com/office/drawing/2014/main" id="{867636D5-C3BD-F5C4-8436-2D581297AA83}"/>
              </a:ext>
            </a:extLst>
          </p:cNvPr>
          <p:cNvSpPr>
            <a:spLocks noGrp="1"/>
          </p:cNvSpPr>
          <p:nvPr>
            <p:ph type="body" sz="quarter" idx="10"/>
          </p:nvPr>
        </p:nvSpPr>
        <p:spPr>
          <a:xfrm>
            <a:off x="97970" y="910332"/>
            <a:ext cx="11944351" cy="550862"/>
          </a:xfrm>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Temat 1: </a:t>
            </a:r>
            <a:r>
              <a:rPr lang="en-GB" b="1" i="1" dirty="0">
                <a:solidFill>
                  <a:schemeClr val="accent1">
                    <a:lumMod val="75000"/>
                  </a:schemeClr>
                </a:solidFill>
              </a:rPr>
              <a:t>Podstawy projektowania projektów międzypokoleniowych</a:t>
            </a:r>
          </a:p>
          <a:p>
            <a:endParaRPr lang="en-US" b="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2DD72F31-DE51-1072-DADA-E2FC3CDA6D35}"/>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64644D7A-ACBC-79D8-DEF6-9840FEBBB7B3}"/>
              </a:ext>
            </a:extLst>
          </p:cNvPr>
          <p:cNvSpPr txBox="1"/>
          <p:nvPr/>
        </p:nvSpPr>
        <p:spPr>
          <a:xfrm>
            <a:off x="266020" y="1574005"/>
            <a:ext cx="11336483" cy="4440318"/>
          </a:xfrm>
          <a:prstGeom prst="rect">
            <a:avLst/>
          </a:prstGeom>
          <a:noFill/>
        </p:spPr>
        <p:txBody>
          <a:bodyPr wrap="square">
            <a:spAutoFit/>
          </a:bodyPr>
          <a:lstStyle/>
          <a:p>
            <a:pPr fontAlgn="base"/>
            <a:r>
              <a:rPr lang="en-GB" sz="2400" b="1" dirty="0"/>
              <a:t>Trzy filary IGL</a:t>
            </a:r>
          </a:p>
          <a:p>
            <a:pPr algn="ctr" fontAlgn="base"/>
            <a:endParaRPr lang="en-GB" sz="2400" b="1" dirty="0"/>
          </a:p>
          <a:p>
            <a:pPr lvl="1" algn="ctr" fontAlgn="base"/>
            <a:r>
              <a:rPr lang="en-GB" sz="2400" dirty="0"/>
              <a:t>Równowaga doświadczeń</a:t>
            </a:r>
          </a:p>
          <a:p>
            <a:pPr lvl="1" algn="ctr" fontAlgn="base"/>
            <a:endParaRPr lang="en-GB" sz="2400" b="1" dirty="0"/>
          </a:p>
          <a:p>
            <a:pPr lvl="1" algn="ctr" fontAlgn="base"/>
            <a:endParaRPr lang="en-GB" sz="2400" dirty="0"/>
          </a:p>
          <a:p>
            <a:pPr lvl="1" algn="ctr" fontAlgn="base"/>
            <a:r>
              <a:rPr lang="en-GB" sz="2400" dirty="0"/>
              <a:t>Udane projekty zachowują równowagę między celami pedagogicznymi (nauka),</a:t>
            </a:r>
          </a:p>
          <a:p>
            <a:pPr lvl="1" algn="ctr" fontAlgn="base"/>
            <a:r>
              <a:rPr lang="en-GB" sz="2400" dirty="0"/>
              <a:t>cele społeczne/emocjonalne (zaufanie) </a:t>
            </a:r>
          </a:p>
          <a:p>
            <a:pPr lvl="1" algn="ctr" fontAlgn="base"/>
            <a:r>
              <a:rPr lang="en-GB" sz="2400" dirty="0"/>
              <a:t>oraz cele praktyczne (dostępność).</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1609975"/>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F619D-8207-2167-2AAC-5F2B7936459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53FD22D-8D43-6900-B283-1A23C82FA6C8}"/>
              </a:ext>
            </a:extLst>
          </p:cNvPr>
          <p:cNvSpPr>
            <a:spLocks noGrp="1"/>
          </p:cNvSpPr>
          <p:nvPr>
            <p:ph type="title"/>
          </p:nvPr>
        </p:nvSpPr>
        <p:spPr/>
        <p:txBody>
          <a:bodyPr lIns="91440"/>
          <a:lstStyle/>
          <a:p>
            <a:r>
              <a:rPr lang="en-US" sz="2400" i="1" dirty="0"/>
              <a:t>Moduł 9 (Nauczyciele): </a:t>
            </a:r>
            <a:r>
              <a:rPr lang="it-IT" sz="2400" i="1" dirty="0"/>
              <a:t>Projektowanie i ocena projektów</a:t>
            </a:r>
            <a:endParaRPr lang="el-GR" sz="2400" dirty="0"/>
          </a:p>
        </p:txBody>
      </p:sp>
      <p:sp>
        <p:nvSpPr>
          <p:cNvPr id="6" name="Text Placeholder 5">
            <a:extLst>
              <a:ext uri="{FF2B5EF4-FFF2-40B4-BE49-F238E27FC236}">
                <a16:creationId xmlns:a16="http://schemas.microsoft.com/office/drawing/2014/main" id="{99F50369-4260-C5BB-250F-6A999F68E4B2}"/>
              </a:ext>
            </a:extLst>
          </p:cNvPr>
          <p:cNvSpPr>
            <a:spLocks noGrp="1"/>
          </p:cNvSpPr>
          <p:nvPr>
            <p:ph type="body" sz="quarter" idx="10"/>
          </p:nvPr>
        </p:nvSpPr>
        <p:spPr>
          <a:xfrm>
            <a:off x="97970" y="910332"/>
            <a:ext cx="11944351" cy="550862"/>
          </a:xfrm>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Temat 1: </a:t>
            </a:r>
            <a:r>
              <a:rPr lang="en-GB" b="1" i="1" dirty="0">
                <a:solidFill>
                  <a:schemeClr val="accent1">
                    <a:lumMod val="75000"/>
                  </a:schemeClr>
                </a:solidFill>
              </a:rPr>
              <a:t>Podstawy projektowania projektów międzypokoleniowych</a:t>
            </a:r>
          </a:p>
          <a:p>
            <a:endParaRPr lang="en-US" b="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5BA3FD8-9CB0-4FF2-EC6F-9DB504B38C8F}"/>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5C739B9D-F309-9FB3-D736-C17709CA7B65}"/>
              </a:ext>
            </a:extLst>
          </p:cNvPr>
          <p:cNvSpPr txBox="1"/>
          <p:nvPr/>
        </p:nvSpPr>
        <p:spPr>
          <a:xfrm>
            <a:off x="97970" y="1574005"/>
            <a:ext cx="11336483" cy="4440318"/>
          </a:xfrm>
          <a:prstGeom prst="rect">
            <a:avLst/>
          </a:prstGeom>
          <a:noFill/>
        </p:spPr>
        <p:txBody>
          <a:bodyPr wrap="square">
            <a:spAutoFit/>
          </a:bodyPr>
          <a:lstStyle/>
          <a:p>
            <a:pPr fontAlgn="base"/>
            <a:r>
              <a:rPr lang="en-GB" sz="2400" b="1" dirty="0"/>
              <a:t>Wzajemność i współtworzenie</a:t>
            </a:r>
          </a:p>
          <a:p>
            <a:pPr lvl="1" fontAlgn="base"/>
            <a:endParaRPr lang="en-GB" sz="2400" b="1" dirty="0"/>
          </a:p>
          <a:p>
            <a:pPr lvl="1" algn="ctr" fontAlgn="base"/>
            <a:r>
              <a:rPr lang="en-GB" sz="2400" dirty="0"/>
              <a:t>Wspólne przewodzenie</a:t>
            </a:r>
            <a:endParaRPr lang="en-GB" sz="2400" b="1" dirty="0"/>
          </a:p>
          <a:p>
            <a:pPr lvl="1" fontAlgn="base"/>
            <a:endParaRPr lang="en-GB" sz="2400" dirty="0"/>
          </a:p>
          <a:p>
            <a:pPr lvl="1" fontAlgn="base"/>
            <a:endParaRPr lang="en-GB" sz="2400" dirty="0"/>
          </a:p>
          <a:p>
            <a:pPr lvl="1" algn="ctr" fontAlgn="base"/>
            <a:r>
              <a:rPr lang="en-GB" sz="2400" dirty="0"/>
              <a:t>Wzajemność oznacza, że każdy jest nauczycielem i uczniem. </a:t>
            </a:r>
          </a:p>
          <a:p>
            <a:pPr lvl="1" algn="ctr" fontAlgn="base"/>
            <a:endParaRPr lang="en-GB" sz="2400" dirty="0"/>
          </a:p>
          <a:p>
            <a:pPr lvl="1" algn="ctr" fontAlgn="base"/>
            <a:r>
              <a:rPr lang="en-GB" sz="2400" dirty="0"/>
              <a:t>Współtworzenie oznacza, że uczestnicy pomagają decydować, czego będzie dotyczył projekt.</a:t>
            </a:r>
          </a:p>
          <a:p>
            <a:pPr lvl="0" algn="ctr"/>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8994957"/>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a:t>Moduł 9 (Nauczyciele): </a:t>
            </a:r>
            <a:r>
              <a:rPr lang="it-IT" sz="2400" i="1" dirty="0"/>
              <a:t>Opracowywanie i ocena projektów</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a:xfrm>
            <a:off x="123824" y="904834"/>
            <a:ext cx="11944351" cy="550862"/>
          </a:xfrm>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1: </a:t>
            </a:r>
            <a:r>
              <a:rPr lang="en-GB" b="1" i="1" dirty="0">
                <a:solidFill>
                  <a:schemeClr val="accent1">
                    <a:lumMod val="75000"/>
                  </a:schemeClr>
                </a:solidFill>
              </a:rPr>
              <a:t>Podstawy projektowania projektów międzypokoleniowych</a:t>
            </a:r>
          </a:p>
          <a:p>
            <a:r>
              <a:rPr lang="en-US" b="1" i="1" dirty="0">
                <a:solidFill>
                  <a:schemeClr val="accent1">
                    <a:lumMod val="75000"/>
                  </a:schemeClr>
                </a:solidFill>
              </a:rPr>
              <a:t> </a:t>
            </a:r>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264224" y="1455696"/>
            <a:ext cx="10957957" cy="5548314"/>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Ćwiczenie: Analiza założeń (interaktywne)</a:t>
            </a:r>
          </a:p>
          <a:p>
            <a:pPr lvl="1" algn="ctr" fontAlgn="base"/>
            <a:endParaRPr lang="en-GB" sz="2400" dirty="0"/>
          </a:p>
          <a:p>
            <a:pPr lvl="1" algn="ctr" fontAlgn="base"/>
            <a:r>
              <a:rPr lang="en-GB" sz="2400" dirty="0"/>
              <a:t>Sprawdzanie naszych uprzedzeń</a:t>
            </a:r>
          </a:p>
          <a:p>
            <a:pPr lvl="1" algn="ctr" fontAlgn="base"/>
            <a:endParaRPr lang="en-GB" sz="2400" dirty="0"/>
          </a:p>
          <a:p>
            <a:pPr lvl="1" algn="ctr" fontAlgn="base"/>
            <a:endParaRPr lang="en-GB" sz="2400" dirty="0"/>
          </a:p>
          <a:p>
            <a:pPr lvl="1" algn="ctr" fontAlgn="base"/>
            <a:r>
              <a:rPr lang="en-GB" sz="2400" dirty="0"/>
              <a:t>Wskaż jeden stereotyp dotyczący „seniorów i technologii”. </a:t>
            </a:r>
          </a:p>
          <a:p>
            <a:pPr lvl="1" algn="ctr" fontAlgn="base"/>
            <a:endParaRPr lang="en-GB" sz="2400" dirty="0"/>
          </a:p>
          <a:p>
            <a:pPr lvl="1" algn="ctr" fontAlgn="base"/>
            <a:r>
              <a:rPr lang="en-GB" sz="2400" dirty="0"/>
              <a:t>W jaki sposób projekt może podważyć ten pogląd?</a:t>
            </a:r>
            <a:endParaRPr lang="en-GB" sz="2400" b="1" dirty="0"/>
          </a:p>
          <a:p>
            <a:pPr algn="ctr"/>
            <a:endParaRPr lang="el-GR" sz="2400" b="1" dirty="0">
              <a:solidFill>
                <a:schemeClr val="accent4">
                  <a:lumMod val="75000"/>
                </a:schemeClr>
              </a:solidFill>
            </a:endParaRPr>
          </a:p>
          <a:p>
            <a:pPr algn="ctr"/>
            <a:endParaRPr lang="en-GB" dirty="0"/>
          </a:p>
          <a:p>
            <a:pPr lvl="0"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74D98-16ED-E6FC-F16C-CBFF13A4616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A4035F6-E6EF-DC51-AA7E-674346FC1441}"/>
              </a:ext>
            </a:extLst>
          </p:cNvPr>
          <p:cNvSpPr>
            <a:spLocks noGrp="1"/>
          </p:cNvSpPr>
          <p:nvPr>
            <p:ph type="title"/>
          </p:nvPr>
        </p:nvSpPr>
        <p:spPr/>
        <p:txBody>
          <a:bodyPr lIns="91440"/>
          <a:lstStyle/>
          <a:p>
            <a:r>
              <a:rPr lang="en-US" sz="2400" i="1" dirty="0"/>
              <a:t>Moduł 9 (Nauczyciele): </a:t>
            </a:r>
            <a:r>
              <a:rPr lang="it-IT" sz="2400" i="1" dirty="0"/>
              <a:t>Projektowanie i ocena projektów</a:t>
            </a:r>
            <a:endParaRPr lang="el-GR" sz="2400" dirty="0"/>
          </a:p>
        </p:txBody>
      </p:sp>
      <p:sp>
        <p:nvSpPr>
          <p:cNvPr id="6" name="Text Placeholder 5">
            <a:extLst>
              <a:ext uri="{FF2B5EF4-FFF2-40B4-BE49-F238E27FC236}">
                <a16:creationId xmlns:a16="http://schemas.microsoft.com/office/drawing/2014/main" id="{A3F4B429-7043-F4DF-3601-624444BE1081}"/>
              </a:ext>
            </a:extLst>
          </p:cNvPr>
          <p:cNvSpPr>
            <a:spLocks noGrp="1"/>
          </p:cNvSpPr>
          <p:nvPr>
            <p:ph type="body" sz="quarter" idx="10"/>
          </p:nvPr>
        </p:nvSpPr>
        <p:spPr>
          <a:xfrm>
            <a:off x="123824" y="904834"/>
            <a:ext cx="11944351" cy="550862"/>
          </a:xfrm>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1: </a:t>
            </a:r>
            <a:r>
              <a:rPr lang="en-GB" b="1" i="1" dirty="0">
                <a:solidFill>
                  <a:schemeClr val="accent1">
                    <a:lumMod val="75000"/>
                  </a:schemeClr>
                </a:solidFill>
              </a:rPr>
              <a:t>Podstawy projektowania projektów międzypokoleniowych</a:t>
            </a:r>
          </a:p>
          <a:p>
            <a:r>
              <a:rPr lang="en-US" b="1" i="1" dirty="0">
                <a:solidFill>
                  <a:schemeClr val="accent1">
                    <a:lumMod val="75000"/>
                  </a:schemeClr>
                </a:solidFill>
              </a:rPr>
              <a:t> </a:t>
            </a:r>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AD0C297D-2B37-D664-FAB8-0747D880F429}"/>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4797D88D-89A2-E3AE-6D67-9E5EE1BEF5D6}"/>
              </a:ext>
            </a:extLst>
          </p:cNvPr>
          <p:cNvSpPr txBox="1"/>
          <p:nvPr/>
        </p:nvSpPr>
        <p:spPr>
          <a:xfrm>
            <a:off x="97970" y="1455696"/>
            <a:ext cx="10957957" cy="5917646"/>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Ćwiczenie: Mapowanie oczekiwań (interaktywne)</a:t>
            </a:r>
          </a:p>
          <a:p>
            <a:pPr lvl="1" algn="ctr" fontAlgn="base"/>
            <a:endParaRPr lang="en-GB" sz="2400" dirty="0"/>
          </a:p>
          <a:p>
            <a:pPr lvl="1" algn="ctr" fontAlgn="base"/>
            <a:r>
              <a:rPr lang="en-GB" sz="2400" dirty="0"/>
              <a:t>Wspólne nadzieje i obawy</a:t>
            </a:r>
            <a:endParaRPr lang="en-GB" sz="2400" b="1" dirty="0"/>
          </a:p>
          <a:p>
            <a:pPr lvl="1" algn="ctr" fontAlgn="base"/>
            <a:endParaRPr lang="en-GB" sz="2400" dirty="0"/>
          </a:p>
          <a:p>
            <a:pPr lvl="1" algn="ctr" fontAlgn="base"/>
            <a:r>
              <a:rPr lang="en-GB" sz="2400" dirty="0"/>
              <a:t>Dyskusja w grupie: </a:t>
            </a:r>
          </a:p>
          <a:p>
            <a:pPr lvl="1" algn="ctr" fontAlgn="base"/>
            <a:endParaRPr lang="en-GB" sz="2400" dirty="0"/>
          </a:p>
          <a:p>
            <a:pPr lvl="1" algn="ctr" fontAlgn="base"/>
            <a:r>
              <a:rPr lang="en-GB" sz="2400" dirty="0"/>
              <a:t>Czego obawiają się uczniowie? </a:t>
            </a:r>
          </a:p>
          <a:p>
            <a:pPr lvl="1" algn="ctr" fontAlgn="base"/>
            <a:r>
              <a:rPr lang="en-GB" sz="2400" dirty="0"/>
              <a:t>Czego obawiają się osoby starsze? </a:t>
            </a:r>
          </a:p>
          <a:p>
            <a:pPr lvl="1" algn="ctr" fontAlgn="base"/>
            <a:r>
              <a:rPr lang="en-GB" sz="2400" dirty="0"/>
              <a:t>Znajdźcie wspólną płaszczyznę porozumienia.</a:t>
            </a:r>
            <a:endParaRPr lang="en-GB" sz="2400" b="1" dirty="0"/>
          </a:p>
          <a:p>
            <a:pPr algn="ctr"/>
            <a:endParaRPr lang="el-GR" sz="2400" b="1" dirty="0">
              <a:solidFill>
                <a:schemeClr val="accent4">
                  <a:lumMod val="75000"/>
                </a:schemeClr>
              </a:solidFill>
            </a:endParaRPr>
          </a:p>
          <a:p>
            <a:pPr algn="ctr"/>
            <a:endParaRPr lang="en-GB" dirty="0"/>
          </a:p>
          <a:p>
            <a:pPr lvl="0"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3226542"/>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en-US" sz="2700" b="0" i="1" dirty="0"/>
              <a:t>Moduł 9 (Nauczyciele): </a:t>
            </a:r>
            <a:br>
              <a:rPr lang="en-US" sz="2700" b="0" i="1" dirty="0"/>
            </a:br>
            <a:r>
              <a:rPr lang="it-IT" sz="2700" b="0" i="1" dirty="0"/>
              <a:t>Projektowanie i ocena projektów</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2: Planowanie i realizacja</a:t>
            </a:r>
            <a:endParaRPr lang="en-GB" sz="2400" b="1" dirty="0">
              <a:solidFill>
                <a:schemeClr val="accent1">
                  <a:lumMod val="75000"/>
                </a:schemeClr>
              </a:solidFill>
            </a:endParaRPr>
          </a:p>
          <a:p>
            <a:endParaRPr lang="en-CY" sz="280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Moduł 9 (Nauczyciele): </a:t>
            </a:r>
            <a:r>
              <a:rPr lang="it-IT" sz="2400" i="1" dirty="0"/>
              <a:t>Opracowywanie i ocena projektów</a:t>
            </a:r>
            <a:endParaRPr lang="el-GR" sz="2400" i="1"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Temat 2: Planowanie i realizacja</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4532651"/>
          </a:xfrm>
          <a:prstGeom prst="rect">
            <a:avLst/>
          </a:prstGeom>
          <a:noFill/>
        </p:spPr>
        <p:txBody>
          <a:bodyPr wrap="square">
            <a:spAutoFit/>
          </a:bodyPr>
          <a:lstStyle/>
          <a:p>
            <a:pPr fontAlgn="base"/>
            <a:r>
              <a:rPr lang="en-GB" sz="2400" b="1" dirty="0"/>
              <a:t>Opis projektu</a:t>
            </a:r>
          </a:p>
          <a:p>
            <a:pPr fontAlgn="base"/>
            <a:endParaRPr lang="en-GB" sz="2400" b="1" dirty="0"/>
          </a:p>
          <a:p>
            <a:pPr lvl="1" algn="ctr" fontAlgn="base"/>
            <a:r>
              <a:rPr lang="en-GB" sz="2400" dirty="0"/>
              <a:t>Określenie „MVP” (minimalnego projektu wykonalnego)</a:t>
            </a:r>
          </a:p>
          <a:p>
            <a:pPr lvl="1" algn="ctr" fontAlgn="base"/>
            <a:endParaRPr lang="en-GB" sz="2400" b="1" dirty="0"/>
          </a:p>
          <a:p>
            <a:pPr lvl="1" algn="ctr" fontAlgn="base"/>
            <a:r>
              <a:rPr lang="en-GB" sz="2400"/>
              <a:t>Zacznij od małych kroków</a:t>
            </a:r>
            <a:endParaRPr lang="en-GB" sz="2400" dirty="0"/>
          </a:p>
          <a:p>
            <a:pPr lvl="1" algn="ctr" fontAlgn="base"/>
            <a:endParaRPr lang="en-GB" sz="2400" dirty="0"/>
          </a:p>
          <a:p>
            <a:pPr lvl="1" algn="ctr" fontAlgn="base"/>
            <a:r>
              <a:rPr lang="en-GB" sz="2400" dirty="0"/>
              <a:t>Określ temat (historia, muzyka, aplikacje), </a:t>
            </a:r>
          </a:p>
          <a:p>
            <a:pPr lvl="1" algn="ctr" fontAlgn="base"/>
            <a:r>
              <a:rPr lang="en-GB" sz="2400" dirty="0"/>
              <a:t>wybierz uczestników </a:t>
            </a:r>
          </a:p>
          <a:p>
            <a:pPr lvl="1" algn="ctr" fontAlgn="base"/>
            <a:r>
              <a:rPr lang="en-GB" sz="2400" dirty="0"/>
              <a:t>i ustal realistyczny harmonogram.</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4066</TotalTime>
  <Words>1278</Words>
  <Application>Microsoft Office PowerPoint</Application>
  <PresentationFormat>Widescreen</PresentationFormat>
  <Paragraphs>267</Paragraphs>
  <Slides>20</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Calibri</vt:lpstr>
      <vt:lpstr>Open Sans</vt:lpstr>
      <vt:lpstr>CARDET Course template</vt:lpstr>
      <vt:lpstr>CARDET Course template - Cover page</vt:lpstr>
      <vt:lpstr>WP3 – Training Material for Teachers   </vt:lpstr>
      <vt:lpstr> Module 9 (Teachers): Project Design and Evaluation      </vt:lpstr>
      <vt:lpstr>Module 9 (Teachers): Project Design and Evaluation</vt:lpstr>
      <vt:lpstr>Module 9 (Teachers): Project Design and Evaluation</vt:lpstr>
      <vt:lpstr>Module 9 (Teachers): Project Design and Evaluation</vt:lpstr>
      <vt:lpstr>Module 9 (Teachers): Project Design and Evaluation</vt:lpstr>
      <vt:lpstr>Module 9 (Teachers): Project Design and Evaluation</vt:lpstr>
      <vt:lpstr>Module 9 (Teachers):  Project Design and Evaluation    </vt:lpstr>
      <vt:lpstr>Module 9 (Teachers): Project Design and Evaluation</vt:lpstr>
      <vt:lpstr>Module 9 (Teachers): Project Design and Evaluation</vt:lpstr>
      <vt:lpstr>Module 9 (Teachers): Project Design and Evaluation</vt:lpstr>
      <vt:lpstr>Module 9 (Teachers): Project Design and Evaluation</vt:lpstr>
      <vt:lpstr>Module 9 (Teachers): Project Design and Evaluation</vt:lpstr>
      <vt:lpstr>Module 9 (Teachers):  Project Design and Evaluation     </vt:lpstr>
      <vt:lpstr>Module 9 (Teachers): Project Design and Evaluation</vt:lpstr>
      <vt:lpstr>Module 9 (Teachers): Project Design and Evaluation</vt:lpstr>
      <vt:lpstr>Module 9 (Teachers): Project Design and Evaluation</vt:lpstr>
      <vt:lpstr>Module 9 (Teachers): Project Design and Evaluation</vt:lpstr>
      <vt:lpstr>Module 9 (Teachers): Project Design and Evaluation</vt:lpstr>
      <vt:lpstr>End of Module 9 (Teachers):  Project Design and Evaluation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2Fast4u</dc:creator>
  <lastModifiedBy>Elena Xeni</lastModifiedBy>
  <revision>205</revision>
  <lastPrinted>2018-07-25T11:23:29.0000000Z</lastPrinted>
  <dcterms:created xsi:type="dcterms:W3CDTF">2014-07-11T09:12:14.0000000Z</dcterms:created>
  <dcterms:modified xsi:type="dcterms:W3CDTF">2026-05-12T07:57:20.0000000Z</dcterms:modified>
  <keywords>, docId:5A6A8F1447456A305913C017D24009B1</keywords>
</coreProperties>
</file>