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3" r:id="rId2"/>
  </p:sldMasterIdLst>
  <p:notesMasterIdLst>
    <p:notesMasterId r:id="rId23"/>
  </p:notesMasterIdLst>
  <p:handoutMasterIdLst>
    <p:handoutMasterId r:id="rId24"/>
  </p:handoutMasterIdLst>
  <p:sldIdLst>
    <p:sldId id="256" r:id="rId3"/>
    <p:sldId id="272" r:id="rId4"/>
    <p:sldId id="277" r:id="rId5"/>
    <p:sldId id="316" r:id="rId6"/>
    <p:sldId id="317" r:id="rId7"/>
    <p:sldId id="312" r:id="rId8"/>
    <p:sldId id="318" r:id="rId9"/>
    <p:sldId id="274" r:id="rId10"/>
    <p:sldId id="264" r:id="rId11"/>
    <p:sldId id="319" r:id="rId12"/>
    <p:sldId id="320" r:id="rId13"/>
    <p:sldId id="321" r:id="rId14"/>
    <p:sldId id="322" r:id="rId15"/>
    <p:sldId id="273" r:id="rId16"/>
    <p:sldId id="323" r:id="rId17"/>
    <p:sldId id="325" r:id="rId18"/>
    <p:sldId id="326" r:id="rId19"/>
    <p:sldId id="324" r:id="rId20"/>
    <p:sldId id="327" r:id="rId21"/>
    <p:sldId id="300" r:id="rId22"/>
  </p:sldIdLst>
  <p:sldSz cx="12192000" cy="6858000"/>
  <p:notesSz cx="6858000" cy="9144000"/>
  <p:custDataLst>
    <p:tags r:id="rId2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9" autoAdjust="0"/>
    <p:restoredTop sz="88571" autoAdjust="0"/>
  </p:normalViewPr>
  <p:slideViewPr>
    <p:cSldViewPr snapToGrid="0">
      <p:cViewPr varScale="1">
        <p:scale>
          <a:sx n="74" d="100"/>
          <a:sy n="74" d="100"/>
        </p:scale>
        <p:origin x="1133" y="6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18/5/2026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a:t>
            </a:fld>
            <a:endParaRPr lang="el-G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18/5/2026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Κάντε κλικ για να επεξεργαστείτε τα στυλ κειμένου Master</a:t>
            </a:r>
          </a:p>
          <a:p>
            <a:pPr lvl="1"/>
            <a:r>
              <a:rPr lang="en-US"/>
              <a:t>Δεύτερο επίπεδο</a:t>
            </a:r>
          </a:p>
          <a:p>
            <a:pPr lvl="2"/>
            <a:r>
              <a:rPr lang="en-US"/>
              <a:t>Τρίτο επίπεδο</a:t>
            </a:r>
          </a:p>
          <a:p>
            <a:pPr lvl="3"/>
            <a:r>
              <a:rPr lang="en-US"/>
              <a:t>Τέταρτο επίπεδο</a:t>
            </a:r>
          </a:p>
          <a:p>
            <a:pPr lvl="4"/>
            <a:r>
              <a:rPr lang="en-US"/>
              <a:t>Πέμπτο επίπεδο</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b="0" i="0" u="none" strike="noStrike" kern="1200" dirty="0">
                <a:solidFill>
                  <a:schemeClr val="tx1"/>
                </a:solidFill>
                <a:effectLst/>
                <a:latin typeface="+mn-lt"/>
                <a:ea typeface="+mn-ea"/>
                <a:cs typeface="+mn-cs"/>
              </a:rPr>
              <a:t>«Καλώς ήρθατε. Σήμερα δεν σχεδιάζουμε απλώς ένα μάθημα τεχνολογίας· σχεδιάζουμε μια γέφυρα μεταξύ των γενεών. Αυτή η ενότητα αφορά τη μετάβαση από την απλή βοήθεια σε μια ουσιαστική σύνδεση.»</a:t>
            </a:r>
          </a:p>
          <a:p>
            <a:pPr marL="0" marR="0" lvl="0" indent="0" algn="l" defTabSz="914400" rtl="0" eaLnBrk="1" fontAlgn="auto" latinLnBrk="0" hangingPunct="1">
              <a:lnSpc>
                <a:spcPct val="100000"/>
              </a:lnSpc>
              <a:spcBef>
                <a:spcPts val="0"/>
              </a:spcBef>
              <a:spcAft>
                <a:spcPts val="0"/>
              </a:spcAft>
              <a:buClrTx/>
              <a:buSzTx/>
              <a:buFontTx/>
              <a:buNone/>
              <a:defRPr/>
            </a:pPr>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GB" sz="1200" b="0" i="0" u="none" strike="noStrike" kern="1200" dirty="0">
                <a:solidFill>
                  <a:schemeClr val="tx1"/>
                </a:solidFill>
                <a:effectLst/>
                <a:latin typeface="+mn-lt"/>
                <a:ea typeface="+mn-ea"/>
                <a:cs typeface="+mn-cs"/>
              </a:rPr>
              <a:t>«Αντί να “παίζουν με τα iPad”, δοκιμάστε να “φτιάξετε ένα άλμπουμ φωτογραφιών με 3 διαφάνειες”. Οι SMART στόχοι προσφέρουν και στις δύο γενιές μια αίσθηση πραγματικής επιτυχίας.»</a:t>
            </a:r>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13</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14</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b="0" i="0" u="none" strike="noStrike" kern="1200" dirty="0">
                <a:solidFill>
                  <a:schemeClr val="tx1"/>
                </a:solidFill>
                <a:effectLst/>
                <a:latin typeface="+mn-lt"/>
                <a:ea typeface="+mn-ea"/>
                <a:cs typeface="+mn-cs"/>
              </a:rPr>
              <a:t>«Δεν μετράμε απλώς τα “κλικ”. Μετράμε τα “χαμόγελα” και την “αυτοπεποίθηση”. Η αξιολόγηση αποκαλύπτει γιατί το πρόγραμμά σας έχει σημασία για το σχολείο και την κοινότητα.»</a:t>
            </a:r>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15</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b="0" i="0" u="none" strike="noStrike" kern="1200" dirty="0">
                <a:solidFill>
                  <a:schemeClr val="tx1"/>
                </a:solidFill>
                <a:effectLst/>
                <a:latin typeface="+mn-lt"/>
                <a:ea typeface="+mn-ea"/>
                <a:cs typeface="+mn-cs"/>
              </a:rPr>
              <a:t>«Οι αριθμοί (ποσοτικά στοιχεία) μας δίνουν την κλίμακα, αλλά οι ιστορίες (ποιοτικά στοιχεία) μας δίνουν την ψυχή. Χρειάζεστε και τα δύο για να δείξετε τον πραγματικό αντίκτυπο της Ψηφιακής Αρμονίας.»</a:t>
            </a:r>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16</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b="0" i="0" u="none" strike="noStrike" kern="1200" dirty="0">
                <a:solidFill>
                  <a:schemeClr val="tx1"/>
                </a:solidFill>
                <a:effectLst/>
                <a:latin typeface="+mn-lt"/>
                <a:ea typeface="+mn-ea"/>
                <a:cs typeface="+mn-cs"/>
              </a:rPr>
              <a:t> «Μην αφήσετε το έργο να περάσει απαρατήρητο. Διοργανώστε μια γιορτή! Η παρουσίαση των αποτελεσμάτων σε άλλους αναδεικνύει τη σκληρή δουλειά τόσο των μαθητών όσο και των ηλικιωμένων.»</a:t>
            </a:r>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17</a:t>
            </a:fld>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b="0" i="0" u="none" strike="noStrike" kern="1200" dirty="0">
                <a:solidFill>
                  <a:schemeClr val="tx1"/>
                </a:solidFill>
                <a:effectLst/>
                <a:latin typeface="+mn-lt"/>
                <a:ea typeface="+mn-ea"/>
                <a:cs typeface="+mn-cs"/>
              </a:rPr>
              <a:t>«Δεν ταιριάζει κάθε εργαλείο σε κάθε στόχο. Αν θέλεις να μετρήσεις τη φιλία, ένα τεστ πολλαπλής επιλογής είναι το λάθος εργαλείο. Ας εξασκηθούμε στο να επιλέγουμε το σωστό.»</a:t>
            </a:r>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18</a:t>
            </a:fld>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b="0" i="0" u="none" strike="noStrike" kern="1200" dirty="0">
                <a:solidFill>
                  <a:schemeClr val="tx1"/>
                </a:solidFill>
                <a:effectLst/>
                <a:latin typeface="+mn-lt"/>
                <a:ea typeface="+mn-ea"/>
                <a:cs typeface="+mn-cs"/>
              </a:rPr>
              <a:t> «Τα καλύτερα στοιχεία προέρχονται συχνά απλώς από το να ακούς. Αυτή η δραστηριότητα σου δείχνει πώς μια μόνο, ισχυρή ερώτηση μπορεί να αποκαλύψει τον βαθύ αντίκτυπο που είχε το έργο σου στη ζωή ενός ατόμου.»</a:t>
            </a:r>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19</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b="0" i="0" u="none" strike="noStrike" kern="1200" dirty="0">
                <a:solidFill>
                  <a:schemeClr val="tx1"/>
                </a:solidFill>
                <a:effectLst/>
                <a:latin typeface="+mn-lt"/>
                <a:ea typeface="+mn-ea"/>
                <a:cs typeface="+mn-cs"/>
              </a:rPr>
              <a:t>«Σκεφτείτε τα σαν τα πόδια ενός σκαμνιού. Αν παραβλέψετε το κοινωνικο-συναισθηματικό κομμάτι, το εγχείρημα καταρρέει. Πρέπει να λαμβάνουμε υπόψη τα συναισθήματα όσο και το Wi-Fi.»</a:t>
            </a:r>
          </a:p>
          <a:p>
            <a:pPr marL="0" marR="0" lvl="0" indent="0" algn="l" defTabSz="914400" rtl="0" eaLnBrk="1" fontAlgn="auto" latinLnBrk="0" hangingPunct="1">
              <a:lnSpc>
                <a:spcPct val="100000"/>
              </a:lnSpc>
              <a:spcBef>
                <a:spcPts val="0"/>
              </a:spcBef>
              <a:spcAft>
                <a:spcPts val="0"/>
              </a:spcAft>
              <a:buClrTx/>
              <a:buSzTx/>
              <a:buFontTx/>
              <a:buNone/>
              <a:defRPr/>
            </a:pPr>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4</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b="0" i="0" u="none" strike="noStrike" kern="1200" dirty="0">
                <a:solidFill>
                  <a:schemeClr val="tx1"/>
                </a:solidFill>
                <a:effectLst/>
                <a:latin typeface="+mn-lt"/>
                <a:ea typeface="+mn-ea"/>
                <a:cs typeface="+mn-cs"/>
              </a:rPr>
              <a:t>«Στο Digital Harmony, κανείς δεν είναι απλώς ένας “βοηθός”. Ο μαθητής μαθαίνει για την ιστορία ή την υπομονή, ενώ ο ηλικιωμένος αποκτά ψηφιακές δεξιότητες. Μαζί χαράζουν το μονοπάτι τους.»</a:t>
            </a:r>
          </a:p>
          <a:p>
            <a:pPr marL="0" marR="0" lvl="0" indent="0" algn="l" defTabSz="914400" rtl="0" eaLnBrk="1" fontAlgn="auto" latinLnBrk="0" hangingPunct="1">
              <a:lnSpc>
                <a:spcPct val="100000"/>
              </a:lnSpc>
              <a:spcBef>
                <a:spcPts val="0"/>
              </a:spcBef>
              <a:spcAft>
                <a:spcPts val="0"/>
              </a:spcAft>
              <a:buClrTx/>
              <a:buSzTx/>
              <a:buFontTx/>
              <a:buNone/>
              <a:defRPr/>
            </a:pPr>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5</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b="0" i="0" u="none" strike="noStrike" kern="1200" dirty="0">
                <a:solidFill>
                  <a:schemeClr val="tx1"/>
                </a:solidFill>
                <a:effectLst/>
                <a:latin typeface="+mn-lt"/>
                <a:ea typeface="+mn-ea"/>
                <a:cs typeface="+mn-cs"/>
              </a:rPr>
              <a:t> «Ας είμαστε ειλικρινείς όσον αφορά τις προκαταλήψεις μας. Πιστεύουμε ότι οι ηλικιωμένοι «φοβούνται» την τεχνολογία; Αν σχεδιάζουμε με βάση τον «φόβο», περιορίζουμε τις δυνατότητές τους. Ας σχεδιάζουμε, αντίθετα, με βάση την «περιέργεια».»</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6</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b="0" i="0" u="none" strike="noStrike" kern="1200" dirty="0">
                <a:solidFill>
                  <a:schemeClr val="tx1"/>
                </a:solidFill>
                <a:effectLst/>
                <a:latin typeface="+mn-lt"/>
                <a:ea typeface="+mn-ea"/>
                <a:cs typeface="+mn-cs"/>
              </a:rPr>
              <a:t> «Το άγχος είναι το μεγαλύτερο εμπόδιο. Αν εντοπίσετε αυτές τις προσδοκίες από νωρίς, δείχνετε στους συμμετέχοντες ότι δεν είναι μόνοι στις ανησυχίες τους.»</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7</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b="0" i="0" u="none" strike="noStrike" kern="1200" dirty="0">
                <a:solidFill>
                  <a:schemeClr val="tx1"/>
                </a:solidFill>
                <a:effectLst/>
                <a:latin typeface="+mn-lt"/>
                <a:ea typeface="+mn-ea"/>
                <a:cs typeface="+mn-cs"/>
              </a:rPr>
              <a:t> «Κάντε το απλό. Ένα MVP —Minimum Viable Project (Ελάχιστα Βιώσιμο Έργο)— είναι καλύτερο από ένα τεράστιο έργο που δεν τελειώνει ποτέ. Ποιο είναι το μοναδικό πράγμα που θέλετε να δημιουργήσουν όλοι μαζί;»</a:t>
            </a:r>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9</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b="0" i="0" u="none" strike="noStrike" kern="1200" dirty="0">
                <a:solidFill>
                  <a:schemeClr val="tx1"/>
                </a:solidFill>
                <a:effectLst/>
                <a:latin typeface="+mn-lt"/>
                <a:ea typeface="+mn-ea"/>
                <a:cs typeface="+mn-cs"/>
              </a:rPr>
              <a:t>«Η προσβασιμότητα δεν είναι κάτι επιπλέον· είναι το θεμέλιο. Αν δεν μπορούν να δουν την οθόνη ή να σας ακούσουν, δεν μπορούν να μάθουν. Η UDL βελτιώνει τα πράγματα για όλους.»</a:t>
            </a:r>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10</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b="0" i="0" u="none" strike="noStrike" kern="1200" dirty="0">
                <a:solidFill>
                  <a:schemeClr val="tx1"/>
                </a:solidFill>
                <a:effectLst/>
                <a:latin typeface="+mn-lt"/>
                <a:ea typeface="+mn-ea"/>
                <a:cs typeface="+mn-cs"/>
              </a:rPr>
              <a:t>«Η οργάνωση προσφέρει ασφάλεια. Οι συμμετέχοντες πρέπει να γνωρίζουν τι να περιμένουν. Φροντίστε πάντα να διατηρείτε τα 60 λεπτά της εργασίας σε ζευγάρια — εκεί είναι που συμβαίνει η μαγεία.»</a:t>
            </a:r>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11</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b="0" i="0" u="none" strike="noStrike" kern="1200" dirty="0">
                <a:solidFill>
                  <a:schemeClr val="tx1"/>
                </a:solidFill>
                <a:effectLst/>
                <a:latin typeface="+mn-lt"/>
                <a:ea typeface="+mn-ea"/>
                <a:cs typeface="+mn-cs"/>
              </a:rPr>
              <a:t>«Πώς βρίσκουμε ένα κοινό θέμα; Μέσω της ομαδοποίησης! Διδάσκει στους συμμετέχοντες να βρίσκουν κοινά σημεία μεταξύ των διαφορετικών κόσμων τους μέσω των ψηφιακών μέσων.»</a:t>
            </a:r>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12</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US" sz="900" dirty="0"/>
              <a:t>101195789</a:t>
            </a:r>
            <a:r>
              <a:rPr lang="en-US" sz="900" kern="1200" dirty="0">
                <a:solidFill>
                  <a:schemeClr val="tx1"/>
                </a:solidFill>
                <a:effectLst/>
                <a:latin typeface="+mn-lt"/>
                <a:ea typeface="+mn-ea"/>
                <a:cs typeface="+mn-cs"/>
              </a:rPr>
              <a:t>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p:cNvPicPr>
            <a:picLocks noChangeAspect="1"/>
          </p:cNvPicPr>
          <p:nvPr userDrawn="1"/>
        </p:nvPicPr>
        <p:blipFill>
          <a:blip r:embed="rId4"/>
          <a:stretch>
            <a:fillRect/>
          </a:stretch>
        </p:blipFill>
        <p:spPr>
          <a:xfrm>
            <a:off x="6889674" y="1995192"/>
            <a:ext cx="4927600" cy="400050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01195789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01195789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US" sz="900" dirty="0"/>
              <a:t>101195789</a:t>
            </a:r>
            <a:r>
              <a:rPr lang="en-US" sz="900" kern="1200" dirty="0">
                <a:solidFill>
                  <a:schemeClr val="tx1"/>
                </a:solidFill>
                <a:effectLst/>
                <a:latin typeface="+mn-lt"/>
                <a:ea typeface="+mn-ea"/>
                <a:cs typeface="+mn-cs"/>
              </a:rPr>
              <a:t>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Project Partners:</a:t>
            </a:r>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Εδώ μπαίνει ο τίτλος της διαφάνειας</a:t>
            </a:r>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l" defTabSz="914400"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400"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4726" y="2184268"/>
            <a:ext cx="7470410" cy="1334065"/>
          </a:xfrm>
        </p:spPr>
        <p:txBody>
          <a:bodyPr>
            <a:normAutofit/>
          </a:bodyPr>
          <a:lstStyle/>
          <a:p>
            <a:r>
              <a:rPr lang="en-US" sz="2300" dirty="0"/>
              <a:t>WP3 – Εκπαιδευτικό υλικό για</a:t>
            </a:r>
            <a:r>
              <a:rPr lang="el-GR" sz="2300" dirty="0"/>
              <a:t> ε</a:t>
            </a:r>
            <a:r>
              <a:rPr lang="en-US" sz="2300" dirty="0"/>
              <a:t>κπα</a:t>
            </a:r>
            <a:r>
              <a:rPr lang="en-US" sz="2300" dirty="0" err="1"/>
              <a:t>ιδευτικούς</a:t>
            </a: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62221"/>
            <a:ext cx="7391858" cy="1292830"/>
          </a:xfrm>
        </p:spPr>
        <p:txBody>
          <a:bodyPr>
            <a:normAutofit/>
          </a:bodyPr>
          <a:lstStyle/>
          <a:p>
            <a:r>
              <a:rPr lang="en-US" sz="2800" dirty="0"/>
              <a:t>Ενότητα 9</a:t>
            </a:r>
          </a:p>
          <a:p>
            <a:r>
              <a:rPr lang="it-IT" sz="2800" dirty="0"/>
              <a:t>Σχεδιασμός και αξιολόγηση του έργου</a:t>
            </a:r>
            <a:endParaRPr lang="en-US"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9 (Εκπαιδευτικοί): </a:t>
            </a:r>
            <a:r>
              <a:rPr lang="it-IT" sz="2400" i="1" dirty="0"/>
              <a:t>Σχεδιασμός και αξιολόγηση έργων</a:t>
            </a:r>
            <a:endParaRPr lang="el-GR" sz="2400" i="1" dirty="0"/>
          </a:p>
        </p:txBody>
      </p:sp>
      <p:sp>
        <p:nvSpPr>
          <p:cNvPr id="6" name="Text Placeholder 5"/>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Θέμα 2: Σχεδιασμός και υλοποίηση</a:t>
            </a:r>
            <a:endParaRPr lang="en-GB" b="1" i="1" dirty="0">
              <a:solidFill>
                <a:schemeClr val="accent1">
                  <a:lumMod val="75000"/>
                </a:schemeClr>
              </a:solidFill>
            </a:endParaRPr>
          </a:p>
          <a:p>
            <a:r>
              <a:rPr lang="en-US" b="1" i="1" dirty="0">
                <a:solidFill>
                  <a:schemeClr val="accent6">
                    <a:lumMod val="75000"/>
                  </a:schemeClr>
                </a:solidFill>
              </a:rPr>
              <a:t> </a:t>
            </a:r>
            <a:endParaRPr lang="en-US" i="1" dirty="0"/>
          </a:p>
        </p:txBody>
      </p:sp>
      <p:pic>
        <p:nvPicPr>
          <p:cNvPr id="2" name="Content Placeholder 1"/>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p:cNvSpPr txBox="1"/>
          <p:nvPr/>
        </p:nvSpPr>
        <p:spPr>
          <a:xfrm>
            <a:off x="97970" y="1558636"/>
            <a:ext cx="10261766" cy="4163319"/>
          </a:xfrm>
          <a:prstGeom prst="rect">
            <a:avLst/>
          </a:prstGeom>
          <a:noFill/>
        </p:spPr>
        <p:txBody>
          <a:bodyPr wrap="square">
            <a:spAutoFit/>
          </a:bodyPr>
          <a:lstStyle/>
          <a:p>
            <a:pPr fontAlgn="base"/>
            <a:r>
              <a:rPr lang="en-GB" sz="2400" b="1" dirty="0"/>
              <a:t>Καθολικός Σχεδιασμός για τη Μάθηση (UDL)</a:t>
            </a:r>
          </a:p>
          <a:p>
            <a:pPr lvl="1" fontAlgn="base"/>
            <a:endParaRPr lang="en-GB" sz="2400" dirty="0"/>
          </a:p>
          <a:p>
            <a:pPr lvl="1" algn="ctr" fontAlgn="base"/>
            <a:r>
              <a:rPr lang="en-GB" sz="2400" dirty="0"/>
              <a:t>Κάνοντας την τεχνολογία προσβάσιμη σε όλους.</a:t>
            </a:r>
            <a:endParaRPr lang="en-GB" sz="2400" b="1" dirty="0"/>
          </a:p>
          <a:p>
            <a:pPr lvl="1" algn="ctr" fontAlgn="base"/>
            <a:endParaRPr lang="en-GB" sz="2400" dirty="0"/>
          </a:p>
          <a:p>
            <a:pPr lvl="1" algn="ctr" fontAlgn="base"/>
            <a:r>
              <a:rPr lang="en-GB" sz="2400" dirty="0"/>
              <a:t>Χρησιμοποιήστε μεγάλους χαρακτήρες, </a:t>
            </a:r>
            <a:endParaRPr lang="el-GR" sz="2400" dirty="0"/>
          </a:p>
          <a:p>
            <a:pPr lvl="1" algn="ctr" fontAlgn="base"/>
            <a:r>
              <a:rPr lang="en-GB" sz="2400" dirty="0" err="1"/>
              <a:t>εικόνες</a:t>
            </a:r>
            <a:r>
              <a:rPr lang="en-GB" sz="2400" dirty="0"/>
              <a:t> με υψηλή αντίθεση, </a:t>
            </a:r>
            <a:endParaRPr lang="el-GR" sz="2400" dirty="0"/>
          </a:p>
          <a:p>
            <a:pPr lvl="1" algn="ctr" fontAlgn="base"/>
            <a:r>
              <a:rPr lang="en-GB" sz="2400" dirty="0"/>
              <a:t>απ</a:t>
            </a:r>
            <a:r>
              <a:rPr lang="en-GB" sz="2400" dirty="0" err="1"/>
              <a:t>λο</a:t>
            </a:r>
            <a:r>
              <a:rPr lang="en-GB" sz="2400" dirty="0"/>
              <a:t>ποιημένες οδηγίες </a:t>
            </a:r>
          </a:p>
          <a:p>
            <a:pPr lvl="1" algn="ctr" fontAlgn="base"/>
            <a:r>
              <a:rPr lang="en-GB" sz="2400" dirty="0"/>
              <a:t>και ένα ήσυχο, άνετο περιβάλλον.</a:t>
            </a:r>
            <a:endParaRPr lang="en-GB" sz="2400" b="1" dirty="0"/>
          </a:p>
          <a:p>
            <a:pPr lvl="0"/>
            <a:endParaRPr lang="en-GB" sz="2400" dirty="0"/>
          </a:p>
          <a:p>
            <a:pPr lvl="0"/>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9 (Εκπαιδευτικοί): </a:t>
            </a:r>
            <a:r>
              <a:rPr lang="it-IT" sz="2400" i="1" dirty="0"/>
              <a:t>Σχεδιασμός και αξιολόγηση έργων</a:t>
            </a:r>
            <a:endParaRPr lang="el-GR" sz="2400" i="1" dirty="0"/>
          </a:p>
        </p:txBody>
      </p:sp>
      <p:sp>
        <p:nvSpPr>
          <p:cNvPr id="6" name="Text Placeholder 5"/>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Θέμα 2: Σχεδιασμός και υλοποίηση</a:t>
            </a:r>
            <a:endParaRPr lang="en-GB" b="1" i="1" dirty="0">
              <a:solidFill>
                <a:schemeClr val="accent1">
                  <a:lumMod val="75000"/>
                </a:schemeClr>
              </a:solidFill>
            </a:endParaRPr>
          </a:p>
          <a:p>
            <a:r>
              <a:rPr lang="en-US" b="1" i="1" dirty="0">
                <a:solidFill>
                  <a:schemeClr val="accent6">
                    <a:lumMod val="75000"/>
                  </a:schemeClr>
                </a:solidFill>
              </a:rPr>
              <a:t> </a:t>
            </a:r>
            <a:endParaRPr lang="en-US" i="1" dirty="0"/>
          </a:p>
        </p:txBody>
      </p:sp>
      <p:pic>
        <p:nvPicPr>
          <p:cNvPr id="2" name="Content Placeholder 1"/>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p:cNvSpPr txBox="1"/>
          <p:nvPr/>
        </p:nvSpPr>
        <p:spPr>
          <a:xfrm>
            <a:off x="97970" y="1558636"/>
            <a:ext cx="10261766" cy="4163319"/>
          </a:xfrm>
          <a:prstGeom prst="rect">
            <a:avLst/>
          </a:prstGeom>
          <a:noFill/>
        </p:spPr>
        <p:txBody>
          <a:bodyPr wrap="square">
            <a:spAutoFit/>
          </a:bodyPr>
          <a:lstStyle/>
          <a:p>
            <a:pPr fontAlgn="base"/>
            <a:r>
              <a:rPr lang="en-GB" sz="2400" b="1" dirty="0"/>
              <a:t>Δομή μιας συνεδρίας</a:t>
            </a:r>
          </a:p>
          <a:p>
            <a:pPr lvl="1" fontAlgn="base"/>
            <a:endParaRPr lang="en-GB" sz="2400" dirty="0"/>
          </a:p>
          <a:p>
            <a:pPr lvl="1" algn="ctr" fontAlgn="base"/>
            <a:r>
              <a:rPr lang="en-GB" sz="2400" dirty="0"/>
              <a:t>Ο ρυθμός των 90 λεπτών</a:t>
            </a:r>
            <a:endParaRPr lang="en-GB" sz="2400" b="1" dirty="0"/>
          </a:p>
          <a:p>
            <a:pPr lvl="1" fontAlgn="base"/>
            <a:endParaRPr lang="en-GB" sz="2400" dirty="0"/>
          </a:p>
          <a:p>
            <a:pPr lvl="1" algn="ctr" fontAlgn="base"/>
            <a:r>
              <a:rPr lang="en-GB" sz="2400" dirty="0"/>
              <a:t>Προθέρμανση (10 λεπτά), </a:t>
            </a:r>
          </a:p>
          <a:p>
            <a:pPr lvl="1" algn="ctr" fontAlgn="base"/>
            <a:r>
              <a:rPr lang="en-GB" sz="2400" dirty="0"/>
              <a:t>Εισαγωγή στην εργασία (10 λεπτά), </a:t>
            </a:r>
          </a:p>
          <a:p>
            <a:pPr lvl="1" algn="ctr" fontAlgn="base"/>
            <a:r>
              <a:rPr lang="en-GB" sz="2400" dirty="0"/>
              <a:t>Συνεργατική εργασία σε ζεύγη (60 λεπτά) και </a:t>
            </a:r>
          </a:p>
          <a:p>
            <a:pPr lvl="1" algn="ctr" fontAlgn="base"/>
            <a:r>
              <a:rPr lang="en-GB" sz="2400" dirty="0"/>
              <a:t>Ανασκόπηση/Ολοκλήρωση (10 λεπτά).</a:t>
            </a:r>
            <a:endParaRPr lang="en-GB" sz="2400" b="1" dirty="0"/>
          </a:p>
          <a:p>
            <a:pPr lvl="0"/>
            <a:endParaRPr lang="en-GB" sz="2400" dirty="0"/>
          </a:p>
          <a:p>
            <a:pPr lvl="0"/>
            <a:endParaRPr lang="en-GB" sz="2400" b="1" dirty="0"/>
          </a:p>
          <a:p>
            <a:pPr marR="0" lvl="0">
              <a:lnSpc>
                <a:spcPct val="107000"/>
              </a:lnSpc>
              <a:spcAft>
                <a:spcPts val="800"/>
              </a:spcAft>
              <a:buSzPts val="1000"/>
              <a:tabLst>
                <a:tab pos="45720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rPr>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9 (Εκπαιδευτικοί): </a:t>
            </a:r>
            <a:r>
              <a:rPr lang="it-IT" sz="2400" i="1" dirty="0"/>
              <a:t>Σχεδιασμός και αξιολόγηση έργων</a:t>
            </a:r>
            <a:endParaRPr lang="el-GR" sz="2400" i="1" dirty="0"/>
          </a:p>
        </p:txBody>
      </p:sp>
      <p:sp>
        <p:nvSpPr>
          <p:cNvPr id="6" name="Text Placeholder 5"/>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Θέμα 2: Σχεδιασμός και υλοποίηση</a:t>
            </a:r>
            <a:endParaRPr lang="en-GB" b="1" i="1" dirty="0">
              <a:solidFill>
                <a:schemeClr val="accent1">
                  <a:lumMod val="75000"/>
                </a:schemeClr>
              </a:solidFill>
            </a:endParaRPr>
          </a:p>
          <a:p>
            <a:r>
              <a:rPr lang="en-US" b="1" i="1" dirty="0">
                <a:solidFill>
                  <a:schemeClr val="accent6">
                    <a:lumMod val="75000"/>
                  </a:schemeClr>
                </a:solidFill>
              </a:rPr>
              <a:t> </a:t>
            </a:r>
            <a:endParaRPr lang="en-US" i="1" dirty="0"/>
          </a:p>
        </p:txBody>
      </p:sp>
      <p:pic>
        <p:nvPicPr>
          <p:cNvPr id="2" name="Content Placeholder 1"/>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3" name="TextBox 2"/>
          <p:cNvSpPr txBox="1"/>
          <p:nvPr/>
        </p:nvSpPr>
        <p:spPr>
          <a:xfrm>
            <a:off x="97970" y="1563010"/>
            <a:ext cx="10957957" cy="4532651"/>
          </a:xfrm>
          <a:prstGeom prst="rect">
            <a:avLst/>
          </a:prstGeom>
          <a:noFill/>
        </p:spPr>
        <p:txBody>
          <a:bodyPr wrap="square">
            <a:spAutoFit/>
          </a:bodyPr>
          <a:lstStyle/>
          <a:p>
            <a:pPr algn="ctr"/>
            <a:r>
              <a:rPr lang="en-GB" sz="2400" b="1" dirty="0">
                <a:solidFill>
                  <a:schemeClr val="accent4">
                    <a:lumMod val="75000"/>
                  </a:schemeClr>
                </a:solidFill>
              </a:rPr>
              <a:t>Δραστηριότητα: Η τεχνική ομαδοποίησης (διαδραστική)</a:t>
            </a:r>
          </a:p>
          <a:p>
            <a:pPr lvl="1" algn="ctr" fontAlgn="base"/>
            <a:endParaRPr lang="en-GB" sz="2400" dirty="0">
              <a:solidFill>
                <a:schemeClr val="accent4">
                  <a:lumMod val="75000"/>
                </a:schemeClr>
              </a:solidFill>
            </a:endParaRPr>
          </a:p>
          <a:p>
            <a:pPr lvl="1" algn="ctr" fontAlgn="base"/>
            <a:r>
              <a:rPr lang="en-GB" sz="2400" dirty="0"/>
              <a:t>Δημιουργία του θέματος</a:t>
            </a:r>
          </a:p>
          <a:p>
            <a:pPr lvl="1" algn="ctr" fontAlgn="base"/>
            <a:endParaRPr lang="en-GB" sz="2400" dirty="0"/>
          </a:p>
          <a:p>
            <a:pPr lvl="1" algn="ctr" fontAlgn="base"/>
            <a:endParaRPr lang="en-GB" sz="2400" dirty="0"/>
          </a:p>
          <a:p>
            <a:pPr lvl="1" algn="ctr" fontAlgn="base"/>
            <a:r>
              <a:rPr lang="en-GB" sz="2400" dirty="0"/>
              <a:t>Ομαδοποιήστε διαφορετικά ενδιαφέροντα</a:t>
            </a:r>
          </a:p>
          <a:p>
            <a:pPr lvl="1" algn="ctr" fontAlgn="base"/>
            <a:r>
              <a:rPr lang="en-GB" sz="2400" dirty="0"/>
              <a:t>(π.χ. Μαγειρική + TikTok + Παλιές φωτογραφίες). </a:t>
            </a:r>
          </a:p>
          <a:p>
            <a:pPr lvl="1" algn="ctr" fontAlgn="base"/>
            <a:endParaRPr lang="en-GB" sz="2400" dirty="0"/>
          </a:p>
          <a:p>
            <a:pPr lvl="1" algn="ctr" fontAlgn="base"/>
            <a:r>
              <a:rPr lang="en-GB" sz="2400" dirty="0"/>
              <a:t>Πώς μπορούν να γίνουν ένα ψηφιακό έργο</a:t>
            </a:r>
            <a:endParaRPr lang="en-GB" sz="2400" b="1"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9 (Εκπαιδευτικοί): </a:t>
            </a:r>
            <a:r>
              <a:rPr lang="it-IT" sz="2400" i="1" dirty="0"/>
              <a:t>Σχεδιασμός και αξιολόγηση έργων</a:t>
            </a:r>
            <a:endParaRPr lang="el-GR" sz="2400" i="1" dirty="0"/>
          </a:p>
        </p:txBody>
      </p:sp>
      <p:sp>
        <p:nvSpPr>
          <p:cNvPr id="6" name="Text Placeholder 5"/>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Θέμα 2: Σχεδιασμός και υλοποίηση</a:t>
            </a:r>
            <a:endParaRPr lang="en-GB" b="1" i="1" dirty="0">
              <a:solidFill>
                <a:schemeClr val="accent1">
                  <a:lumMod val="75000"/>
                </a:schemeClr>
              </a:solidFill>
            </a:endParaRPr>
          </a:p>
          <a:p>
            <a:r>
              <a:rPr lang="en-US" b="1" i="1" dirty="0">
                <a:solidFill>
                  <a:schemeClr val="accent6">
                    <a:lumMod val="75000"/>
                  </a:schemeClr>
                </a:solidFill>
              </a:rPr>
              <a:t> </a:t>
            </a:r>
            <a:endParaRPr lang="en-US" i="1" dirty="0"/>
          </a:p>
        </p:txBody>
      </p:sp>
      <p:pic>
        <p:nvPicPr>
          <p:cNvPr id="2" name="Content Placeholder 1"/>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3" name="TextBox 2"/>
          <p:cNvSpPr txBox="1"/>
          <p:nvPr/>
        </p:nvSpPr>
        <p:spPr>
          <a:xfrm>
            <a:off x="97970" y="1563010"/>
            <a:ext cx="10957957" cy="4532651"/>
          </a:xfrm>
          <a:prstGeom prst="rect">
            <a:avLst/>
          </a:prstGeom>
          <a:noFill/>
        </p:spPr>
        <p:txBody>
          <a:bodyPr wrap="square">
            <a:spAutoFit/>
          </a:bodyPr>
          <a:lstStyle/>
          <a:p>
            <a:pPr algn="ctr" fontAlgn="base"/>
            <a:endParaRPr lang="en-GB" sz="2400" b="1" dirty="0">
              <a:solidFill>
                <a:schemeClr val="accent4">
                  <a:lumMod val="75000"/>
                </a:schemeClr>
              </a:solidFill>
            </a:endParaRPr>
          </a:p>
          <a:p>
            <a:pPr algn="ctr" fontAlgn="base"/>
            <a:r>
              <a:rPr lang="en-GB" sz="2400" b="1" dirty="0">
                <a:solidFill>
                  <a:schemeClr val="accent4">
                    <a:lumMod val="75000"/>
                  </a:schemeClr>
                </a:solidFill>
              </a:rPr>
              <a:t>Δραστηριότητα: Σύνταξη στόχων SMART (Διαδραστική)</a:t>
            </a:r>
          </a:p>
          <a:p>
            <a:pPr lvl="1" algn="ctr" fontAlgn="base"/>
            <a:endParaRPr lang="en-GB" sz="2400" dirty="0"/>
          </a:p>
          <a:p>
            <a:pPr lvl="1" algn="ctr" fontAlgn="base"/>
            <a:r>
              <a:rPr lang="en-GB" sz="2400" dirty="0"/>
              <a:t>Καθορισμός σαφών ορόσημων</a:t>
            </a:r>
            <a:endParaRPr lang="en-GB" sz="2400" b="1" dirty="0"/>
          </a:p>
          <a:p>
            <a:pPr lvl="1" algn="ctr" fontAlgn="base"/>
            <a:endParaRPr lang="en-GB" sz="2400" b="1" dirty="0"/>
          </a:p>
          <a:p>
            <a:pPr lvl="1" algn="ctr" fontAlgn="base"/>
            <a:r>
              <a:rPr lang="en-GB" sz="2400" dirty="0"/>
              <a:t>Εξάσκηση στη μετατροπή μιας ασαφούς ιδέας σε </a:t>
            </a:r>
          </a:p>
          <a:p>
            <a:pPr lvl="1" algn="ctr" fontAlgn="base"/>
            <a:r>
              <a:rPr lang="en-GB" sz="2400" dirty="0"/>
              <a:t>Συγκεκριμένο, Μετρήσιμο, Εφικτό, Σχετικό και Χρονικά Προσδιορισμένο στόχο.</a:t>
            </a:r>
            <a:endParaRPr lang="en-GB" sz="2400" b="1" dirty="0"/>
          </a:p>
          <a:p>
            <a:pPr algn="ctr"/>
            <a:endParaRPr lang="en-GB" sz="2400" b="1" dirty="0">
              <a:solidFill>
                <a:schemeClr val="accent4">
                  <a:lumMod val="75000"/>
                </a:schemeClr>
              </a:solidFill>
            </a:endParaRPr>
          </a:p>
          <a:p>
            <a:pPr algn="ctr"/>
            <a:endParaRPr lang="en-GB" sz="2400" b="1"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2400" b="0" i="1" dirty="0"/>
              <a:t>Ενότητα 9 (Εκπαιδευτικοί): </a:t>
            </a:r>
            <a:br>
              <a:rPr lang="en-US" sz="2400" b="0" i="1" dirty="0"/>
            </a:br>
            <a:r>
              <a:rPr lang="it-IT" sz="2400" b="0" i="1" dirty="0"/>
              <a:t>Σχεδιασμός και αξιολόγηση έργου</a:t>
            </a:r>
            <a:br>
              <a:rPr lang="en-US" sz="2400" b="0" i="1" dirty="0"/>
            </a:b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62221"/>
            <a:ext cx="7391858" cy="1292830"/>
          </a:xfrm>
        </p:spPr>
        <p:txBody>
          <a:bodyPr>
            <a:normAutofit/>
          </a:bodyPr>
          <a:lstStyle/>
          <a:p>
            <a:endParaRPr lang="en-US" sz="2800" b="1" dirty="0">
              <a:solidFill>
                <a:schemeClr val="accent6">
                  <a:lumMod val="75000"/>
                </a:schemeClr>
              </a:solidFill>
            </a:endParaRPr>
          </a:p>
          <a:p>
            <a:r>
              <a:rPr lang="en-US" sz="2400" b="1" dirty="0">
                <a:solidFill>
                  <a:schemeClr val="accent1">
                    <a:lumMod val="75000"/>
                  </a:schemeClr>
                </a:solidFill>
              </a:rPr>
              <a:t>Θέμα 3: Αξιολόγηση και αντίκτυπος</a:t>
            </a:r>
          </a:p>
          <a:p>
            <a:endParaRPr lang="en-US"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9 (Εκπαιδευτικοί): </a:t>
            </a:r>
            <a:r>
              <a:rPr lang="it-IT" sz="2400" i="1" dirty="0"/>
              <a:t>Σχεδιασμός και αξιολόγηση έργου</a:t>
            </a:r>
            <a:endParaRPr lang="el-GR" sz="2400" i="1" dirty="0"/>
          </a:p>
        </p:txBody>
      </p:sp>
      <p:sp>
        <p:nvSpPr>
          <p:cNvPr id="6" name="Text Placeholder 5"/>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Θέμα 3: Αξιολόγηση και αντίκτυπος</a:t>
            </a:r>
            <a:endParaRPr lang="en-GB" b="1" i="1" dirty="0">
              <a:solidFill>
                <a:schemeClr val="accent1">
                  <a:lumMod val="75000"/>
                </a:schemeClr>
              </a:solidFill>
            </a:endParaRPr>
          </a:p>
          <a:p>
            <a:r>
              <a:rPr lang="en-US" b="1" i="1" dirty="0">
                <a:solidFill>
                  <a:schemeClr val="accent6">
                    <a:lumMod val="75000"/>
                  </a:schemeClr>
                </a:solidFill>
              </a:rPr>
              <a:t> </a:t>
            </a:r>
            <a:endParaRPr lang="en-US" i="1" dirty="0"/>
          </a:p>
        </p:txBody>
      </p:sp>
      <p:pic>
        <p:nvPicPr>
          <p:cNvPr id="2" name="Content Placeholder 1"/>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p:cNvSpPr txBox="1"/>
          <p:nvPr/>
        </p:nvSpPr>
        <p:spPr>
          <a:xfrm>
            <a:off x="97790" y="1558925"/>
            <a:ext cx="11116310" cy="3441065"/>
          </a:xfrm>
          <a:prstGeom prst="rect">
            <a:avLst/>
          </a:prstGeom>
          <a:noFill/>
        </p:spPr>
        <p:txBody>
          <a:bodyPr wrap="square">
            <a:spAutoFit/>
          </a:bodyPr>
          <a:lstStyle/>
          <a:p>
            <a:pPr fontAlgn="base"/>
            <a:r>
              <a:rPr lang="en-GB" sz="2400" b="1" dirty="0"/>
              <a:t>Μέτρηση της επιτυχίας</a:t>
            </a:r>
          </a:p>
          <a:p>
            <a:pPr fontAlgn="base"/>
            <a:endParaRPr lang="en-GB" sz="2400" b="1" dirty="0"/>
          </a:p>
          <a:p>
            <a:pPr lvl="1" algn="ctr" fontAlgn="base"/>
            <a:r>
              <a:rPr lang="en-GB" sz="2400" dirty="0"/>
              <a:t>Γιατί η αξιολόγηση έχει σημασία</a:t>
            </a:r>
          </a:p>
          <a:p>
            <a:pPr lvl="1" algn="ctr" fontAlgn="base"/>
            <a:endParaRPr lang="en-GB" sz="2400" b="1" dirty="0"/>
          </a:p>
          <a:p>
            <a:pPr lvl="1" algn="ctr" fontAlgn="base"/>
            <a:r>
              <a:rPr lang="en-GB" sz="2400" dirty="0"/>
              <a:t>Αξιολογούμε για να δούμε αν βελτιώσαμε τις ψηφιακές δεξιότητες, </a:t>
            </a:r>
          </a:p>
          <a:p>
            <a:pPr lvl="1" algn="ctr" fontAlgn="base"/>
            <a:r>
              <a:rPr lang="en-GB" sz="2400" dirty="0"/>
              <a:t>αλλά και για να δούμε αν μειώσαμε τη μοναξιά και δημιουργήσαμε κοινότητα.</a:t>
            </a:r>
            <a:endParaRPr lang="en-GB" sz="2400" b="1" dirty="0"/>
          </a:p>
          <a:p>
            <a:pPr lvl="0"/>
            <a:endParaRPr lang="en-GB" sz="2400" dirty="0"/>
          </a:p>
          <a:p>
            <a:pPr lvl="0"/>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9 (Εκπαιδευτικοί): </a:t>
            </a:r>
            <a:r>
              <a:rPr lang="it-IT" sz="2400" i="1" dirty="0"/>
              <a:t>Σχεδιασμός και αξιολόγηση έργου</a:t>
            </a:r>
            <a:endParaRPr lang="el-GR" sz="2400" i="1" dirty="0"/>
          </a:p>
        </p:txBody>
      </p:sp>
      <p:sp>
        <p:nvSpPr>
          <p:cNvPr id="6" name="Text Placeholder 5"/>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Θέμα 3: Αξιολόγηση και αντίκτυπος</a:t>
            </a:r>
            <a:endParaRPr lang="en-GB" b="1" i="1" dirty="0">
              <a:solidFill>
                <a:schemeClr val="accent1">
                  <a:lumMod val="75000"/>
                </a:schemeClr>
              </a:solidFill>
            </a:endParaRPr>
          </a:p>
          <a:p>
            <a:r>
              <a:rPr lang="en-US" b="1" i="1" dirty="0">
                <a:solidFill>
                  <a:schemeClr val="accent6">
                    <a:lumMod val="75000"/>
                  </a:schemeClr>
                </a:solidFill>
              </a:rPr>
              <a:t> </a:t>
            </a:r>
            <a:endParaRPr lang="en-US" i="1" dirty="0"/>
          </a:p>
        </p:txBody>
      </p:sp>
      <p:pic>
        <p:nvPicPr>
          <p:cNvPr id="2" name="Content Placeholder 1"/>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p:cNvSpPr txBox="1"/>
          <p:nvPr/>
        </p:nvSpPr>
        <p:spPr>
          <a:xfrm>
            <a:off x="97790" y="1558925"/>
            <a:ext cx="12733020" cy="3286760"/>
          </a:xfrm>
          <a:prstGeom prst="rect">
            <a:avLst/>
          </a:prstGeom>
          <a:noFill/>
        </p:spPr>
        <p:txBody>
          <a:bodyPr wrap="square">
            <a:spAutoFit/>
          </a:bodyPr>
          <a:lstStyle/>
          <a:p>
            <a:pPr fontAlgn="base"/>
            <a:r>
              <a:rPr lang="en-GB" sz="2400" b="1" dirty="0"/>
              <a:t>Συλλογή στοιχείων</a:t>
            </a:r>
          </a:p>
          <a:p>
            <a:pPr fontAlgn="base"/>
            <a:endParaRPr lang="en-GB" sz="1400" b="1" dirty="0"/>
          </a:p>
          <a:p>
            <a:pPr lvl="1" algn="ctr" fontAlgn="base"/>
            <a:r>
              <a:rPr lang="en-GB" sz="2400" dirty="0"/>
              <a:t>Ποσοτικά έναντι ποιοτικών δεδομένων</a:t>
            </a:r>
          </a:p>
          <a:p>
            <a:pPr lvl="1" algn="ctr" fontAlgn="base"/>
            <a:endParaRPr lang="en-GB" sz="2400" b="1" dirty="0"/>
          </a:p>
          <a:p>
            <a:pPr lvl="1" algn="ctr" fontAlgn="base"/>
            <a:r>
              <a:rPr lang="en-GB" sz="2400" dirty="0"/>
              <a:t>Χρησιμοποιήστε ερωτηματολόγια και κριτήρια αξιολόγησης (αριθμούς)</a:t>
            </a:r>
          </a:p>
          <a:p>
            <a:pPr lvl="1" algn="ctr" fontAlgn="base"/>
            <a:r>
              <a:rPr lang="en-GB" sz="2400" dirty="0"/>
              <a:t> παράλληλα με ημερολόγια αναστοχασμού </a:t>
            </a:r>
            <a:r>
              <a:rPr lang="en-US" altLang="en-GB" sz="2400" dirty="0"/>
              <a:t> </a:t>
            </a:r>
            <a:r>
              <a:rPr lang="en-GB" sz="2400" dirty="0"/>
              <a:t>και συνεντεύξεις (ιστορίες).</a:t>
            </a:r>
            <a:endParaRPr lang="en-GB" sz="2400" b="1" dirty="0"/>
          </a:p>
          <a:p>
            <a:pPr lvl="0" algn="ctr"/>
            <a:endParaRPr lang="en-GB" sz="2400" dirty="0"/>
          </a:p>
          <a:p>
            <a:pPr lvl="0" algn="ctr"/>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9 (Εκπαιδευτικοί): </a:t>
            </a:r>
            <a:r>
              <a:rPr lang="it-IT" sz="2400" i="1" dirty="0"/>
              <a:t>Σχεδιασμός και αξιολόγηση έργου</a:t>
            </a:r>
            <a:endParaRPr lang="el-GR" sz="2400" i="1" dirty="0"/>
          </a:p>
        </p:txBody>
      </p:sp>
      <p:sp>
        <p:nvSpPr>
          <p:cNvPr id="6" name="Text Placeholder 5"/>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Θέμα 3: Αξιολόγηση και αντίκτυπος</a:t>
            </a:r>
            <a:endParaRPr lang="en-GB" b="1" i="1" dirty="0">
              <a:solidFill>
                <a:schemeClr val="accent1">
                  <a:lumMod val="75000"/>
                </a:schemeClr>
              </a:solidFill>
            </a:endParaRPr>
          </a:p>
          <a:p>
            <a:r>
              <a:rPr lang="en-US" b="1" i="1" dirty="0">
                <a:solidFill>
                  <a:schemeClr val="accent6">
                    <a:lumMod val="75000"/>
                  </a:schemeClr>
                </a:solidFill>
              </a:rPr>
              <a:t> </a:t>
            </a:r>
            <a:endParaRPr lang="en-US" i="1" dirty="0"/>
          </a:p>
        </p:txBody>
      </p:sp>
      <p:pic>
        <p:nvPicPr>
          <p:cNvPr id="2" name="Content Placeholder 1"/>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p:cNvSpPr txBox="1"/>
          <p:nvPr/>
        </p:nvSpPr>
        <p:spPr>
          <a:xfrm>
            <a:off x="97970" y="1558636"/>
            <a:ext cx="10261766" cy="4163319"/>
          </a:xfrm>
          <a:prstGeom prst="rect">
            <a:avLst/>
          </a:prstGeom>
          <a:noFill/>
        </p:spPr>
        <p:txBody>
          <a:bodyPr wrap="square">
            <a:spAutoFit/>
          </a:bodyPr>
          <a:lstStyle/>
          <a:p>
            <a:pPr fontAlgn="base"/>
            <a:r>
              <a:rPr lang="en-GB" sz="2400" b="1" dirty="0"/>
              <a:t>Η τελική έκθεση επιπτώσεων</a:t>
            </a:r>
          </a:p>
          <a:p>
            <a:pPr lvl="1" fontAlgn="base"/>
            <a:endParaRPr lang="en-GB" sz="2400" b="1" dirty="0"/>
          </a:p>
          <a:p>
            <a:pPr lvl="1" algn="ctr" fontAlgn="base"/>
            <a:r>
              <a:rPr lang="en-GB" sz="2400" dirty="0"/>
              <a:t>Μοιραστείτε την ιστορία της αλλαγής.</a:t>
            </a:r>
            <a:endParaRPr lang="en-GB" sz="2400" b="1" dirty="0"/>
          </a:p>
          <a:p>
            <a:pPr lvl="1" algn="ctr" fontAlgn="base"/>
            <a:endParaRPr lang="en-GB" sz="2400" b="1" dirty="0"/>
          </a:p>
          <a:p>
            <a:pPr lvl="1" algn="ctr" fontAlgn="base"/>
            <a:endParaRPr lang="en-GB" sz="2400" b="1" dirty="0"/>
          </a:p>
          <a:p>
            <a:pPr lvl="1" algn="ctr" fontAlgn="base"/>
            <a:r>
              <a:rPr lang="en-GB" sz="2400" dirty="0"/>
              <a:t>Συγκεντρώστε τα ευρήματά σας. </a:t>
            </a:r>
          </a:p>
          <a:p>
            <a:pPr lvl="1" algn="ctr" fontAlgn="base"/>
            <a:r>
              <a:rPr lang="en-GB" sz="2400" dirty="0"/>
              <a:t>Παρουσιάστε τα τελικά ψηφιακά προϊόντα </a:t>
            </a:r>
          </a:p>
          <a:p>
            <a:pPr lvl="1" algn="ctr" fontAlgn="base"/>
            <a:r>
              <a:rPr lang="en-GB" sz="2400" dirty="0"/>
              <a:t>και γιορτάστε με μια τελετή για την κοινότητα.</a:t>
            </a:r>
            <a:endParaRPr lang="en-GB" sz="2400" b="1" dirty="0"/>
          </a:p>
          <a:p>
            <a:pPr lvl="0" algn="ctr"/>
            <a:endParaRPr lang="en-GB" sz="2400" dirty="0"/>
          </a:p>
          <a:p>
            <a:pPr lvl="0" algn="ctr"/>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9 (Εκπαιδευτικοί): </a:t>
            </a:r>
            <a:r>
              <a:rPr lang="it-IT" sz="2400" i="1" dirty="0"/>
              <a:t>Σχεδιασμός και αξιολόγηση έργου</a:t>
            </a:r>
            <a:endParaRPr lang="el-GR" sz="2400" i="1" dirty="0"/>
          </a:p>
        </p:txBody>
      </p:sp>
      <p:sp>
        <p:nvSpPr>
          <p:cNvPr id="6" name="Text Placeholder 5"/>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Θέμα 3: Αξιολόγηση και αντίκτυπος</a:t>
            </a:r>
          </a:p>
          <a:p>
            <a:r>
              <a:rPr lang="en-US" b="1" i="1" dirty="0">
                <a:solidFill>
                  <a:schemeClr val="accent6">
                    <a:lumMod val="75000"/>
                  </a:schemeClr>
                </a:solidFill>
              </a:rPr>
              <a:t> </a:t>
            </a:r>
            <a:endParaRPr lang="en-US" i="1" dirty="0"/>
          </a:p>
        </p:txBody>
      </p:sp>
      <p:pic>
        <p:nvPicPr>
          <p:cNvPr id="2" name="Content Placeholder 1"/>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3" name="TextBox 2"/>
          <p:cNvSpPr txBox="1"/>
          <p:nvPr/>
        </p:nvSpPr>
        <p:spPr>
          <a:xfrm>
            <a:off x="97970" y="1563010"/>
            <a:ext cx="10957957" cy="4901983"/>
          </a:xfrm>
          <a:prstGeom prst="rect">
            <a:avLst/>
          </a:prstGeom>
          <a:noFill/>
        </p:spPr>
        <p:txBody>
          <a:bodyPr wrap="square">
            <a:spAutoFit/>
          </a:bodyPr>
          <a:lstStyle/>
          <a:p>
            <a:pPr algn="ctr" fontAlgn="base"/>
            <a:endParaRPr lang="en-GB" sz="2400" b="1" dirty="0">
              <a:solidFill>
                <a:schemeClr val="accent4">
                  <a:lumMod val="75000"/>
                </a:schemeClr>
              </a:solidFill>
            </a:endParaRPr>
          </a:p>
          <a:p>
            <a:pPr algn="ctr" fontAlgn="base"/>
            <a:r>
              <a:rPr lang="en-GB" sz="2400" b="1" dirty="0">
                <a:solidFill>
                  <a:schemeClr val="accent4">
                    <a:lumMod val="75000"/>
                  </a:schemeClr>
                </a:solidFill>
              </a:rPr>
              <a:t>Δραστηριότητα: Ο πίνακας επιλογής εργαλείων (διαδραστικός)</a:t>
            </a:r>
          </a:p>
          <a:p>
            <a:pPr lvl="1" algn="ctr" fontAlgn="base"/>
            <a:endParaRPr lang="en-GB" sz="2400" dirty="0"/>
          </a:p>
          <a:p>
            <a:pPr lvl="1" algn="ctr" fontAlgn="base"/>
            <a:r>
              <a:rPr lang="en-GB" sz="2400" dirty="0"/>
              <a:t>Επιλογή του σωστού εργαλείου αξιολόγησης.</a:t>
            </a:r>
            <a:endParaRPr lang="en-GB" sz="2400" b="1" dirty="0"/>
          </a:p>
          <a:p>
            <a:pPr lvl="1" algn="ctr" fontAlgn="base"/>
            <a:endParaRPr lang="en-GB" sz="2400" dirty="0"/>
          </a:p>
          <a:p>
            <a:pPr lvl="1" algn="ctr" fontAlgn="base"/>
            <a:r>
              <a:rPr lang="en-GB" sz="2400" dirty="0"/>
              <a:t>Επιλέξτε το καλύτερο εργαλείο για τη μέτρηση της «αυτοπεποίθησης» </a:t>
            </a:r>
          </a:p>
          <a:p>
            <a:pPr lvl="1" algn="ctr" fontAlgn="base"/>
            <a:r>
              <a:rPr lang="en-GB" sz="2400" dirty="0" err="1"/>
              <a:t>έν</a:t>
            </a:r>
            <a:r>
              <a:rPr lang="en-GB" sz="2400" dirty="0"/>
              <a:t>αντι </a:t>
            </a:r>
            <a:r>
              <a:rPr lang="el-GR" sz="2400" dirty="0"/>
              <a:t> της «</a:t>
            </a:r>
            <a:r>
              <a:rPr lang="en-GB" sz="2400" dirty="0" err="1"/>
              <a:t>Τεχνική</a:t>
            </a:r>
            <a:r>
              <a:rPr lang="el-GR" sz="2400" dirty="0"/>
              <a:t>ς</a:t>
            </a:r>
            <a:r>
              <a:rPr lang="en-GB" sz="2400" dirty="0"/>
              <a:t> </a:t>
            </a:r>
            <a:r>
              <a:rPr lang="en-GB" sz="2400" dirty="0" err="1"/>
              <a:t>ικ</a:t>
            </a:r>
            <a:r>
              <a:rPr lang="en-GB" sz="2400" dirty="0"/>
              <a:t>ανότητα</a:t>
            </a:r>
            <a:r>
              <a:rPr lang="el-GR" sz="2400" dirty="0"/>
              <a:t>ς</a:t>
            </a:r>
            <a:r>
              <a:rPr lang="en-GB" sz="2400" dirty="0"/>
              <a:t>».</a:t>
            </a:r>
            <a:endParaRPr lang="el-GR" sz="2400" dirty="0"/>
          </a:p>
          <a:p>
            <a:pPr lvl="1" algn="ctr" fontAlgn="base"/>
            <a:r>
              <a:rPr lang="en-GB" sz="2400" dirty="0"/>
              <a:t> </a:t>
            </a:r>
          </a:p>
          <a:p>
            <a:pPr lvl="1" algn="ctr" fontAlgn="base"/>
            <a:r>
              <a:rPr lang="en-GB" sz="2400" dirty="0"/>
              <a:t>(Κριτήρια αξιολόγησης, ερωτηματολόγια ή παρατηρήσεις;)</a:t>
            </a:r>
            <a:endParaRPr lang="en-GB" sz="2400" b="1" dirty="0"/>
          </a:p>
          <a:p>
            <a:pPr algn="ctr"/>
            <a:endParaRPr lang="en-GB" sz="2400" b="1"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9 (Εκπαιδευτικοί): </a:t>
            </a:r>
            <a:r>
              <a:rPr lang="it-IT" sz="2400" i="1" dirty="0"/>
              <a:t>Σχεδιασμός και αξιολόγηση έργου</a:t>
            </a:r>
            <a:endParaRPr lang="el-GR" sz="2400" i="1" dirty="0"/>
          </a:p>
        </p:txBody>
      </p:sp>
      <p:sp>
        <p:nvSpPr>
          <p:cNvPr id="6" name="Text Placeholder 5"/>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Θέμα 2</a:t>
            </a:r>
            <a:r>
              <a:rPr lang="en-US" b="1" i="1">
                <a:solidFill>
                  <a:schemeClr val="accent1">
                    <a:lumMod val="75000"/>
                  </a:schemeClr>
                </a:solidFill>
              </a:rPr>
              <a:t>: Αξιολόγηση </a:t>
            </a:r>
            <a:r>
              <a:rPr lang="en-US" b="1" i="1" dirty="0">
                <a:solidFill>
                  <a:schemeClr val="accent1">
                    <a:lumMod val="75000"/>
                  </a:schemeClr>
                </a:solidFill>
              </a:rPr>
              <a:t>και αντίκτυπος</a:t>
            </a:r>
          </a:p>
          <a:p>
            <a:r>
              <a:rPr lang="en-US" b="1" i="1" dirty="0">
                <a:solidFill>
                  <a:schemeClr val="accent6">
                    <a:lumMod val="75000"/>
                  </a:schemeClr>
                </a:solidFill>
              </a:rPr>
              <a:t> </a:t>
            </a:r>
            <a:endParaRPr lang="en-US" i="1" dirty="0"/>
          </a:p>
        </p:txBody>
      </p:sp>
      <p:pic>
        <p:nvPicPr>
          <p:cNvPr id="2" name="Content Placeholder 1"/>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3" name="TextBox 2"/>
          <p:cNvSpPr txBox="1"/>
          <p:nvPr/>
        </p:nvSpPr>
        <p:spPr>
          <a:xfrm>
            <a:off x="97970" y="1563010"/>
            <a:ext cx="10957957" cy="4532651"/>
          </a:xfrm>
          <a:prstGeom prst="rect">
            <a:avLst/>
          </a:prstGeom>
          <a:noFill/>
        </p:spPr>
        <p:txBody>
          <a:bodyPr wrap="square">
            <a:spAutoFit/>
          </a:bodyPr>
          <a:lstStyle/>
          <a:p>
            <a:pPr algn="ctr" fontAlgn="base"/>
            <a:endParaRPr lang="en-GB" sz="2400" b="1" dirty="0">
              <a:solidFill>
                <a:schemeClr val="accent4">
                  <a:lumMod val="75000"/>
                </a:schemeClr>
              </a:solidFill>
            </a:endParaRPr>
          </a:p>
          <a:p>
            <a:pPr algn="ctr" fontAlgn="base"/>
            <a:r>
              <a:rPr lang="en-GB" sz="2400" b="1" dirty="0">
                <a:solidFill>
                  <a:schemeClr val="accent4">
                    <a:lumMod val="75000"/>
                  </a:schemeClr>
                </a:solidFill>
              </a:rPr>
              <a:t>Δραστηριότητα: Η συνέντευξη με μία ερώτηση (διαδραστική)</a:t>
            </a:r>
          </a:p>
          <a:p>
            <a:pPr lvl="1" algn="ctr" fontAlgn="base"/>
            <a:endParaRPr lang="en-GB" sz="2400" dirty="0"/>
          </a:p>
          <a:p>
            <a:pPr lvl="1" algn="ctr" fontAlgn="base"/>
            <a:r>
              <a:rPr lang="en-GB" sz="2400" dirty="0"/>
              <a:t>Γρήγορη ποιοτική ανατροφοδότηση</a:t>
            </a:r>
            <a:endParaRPr lang="en-GB" sz="2400" b="1" dirty="0"/>
          </a:p>
          <a:p>
            <a:pPr lvl="1" algn="ctr" fontAlgn="base"/>
            <a:endParaRPr lang="en-GB" sz="2400" dirty="0"/>
          </a:p>
          <a:p>
            <a:pPr lvl="1" algn="ctr" fontAlgn="base"/>
            <a:r>
              <a:rPr lang="en-GB" sz="2400" dirty="0"/>
              <a:t>Άσκηση σε ζευγάρια: </a:t>
            </a:r>
          </a:p>
          <a:p>
            <a:pPr lvl="1" algn="ctr" fontAlgn="base"/>
            <a:r>
              <a:rPr lang="en-GB" sz="2400" dirty="0"/>
              <a:t>Ρωτήστε «Ποιο ήταν το πιο εκπληκτικό πράγμα που μάθατε σήμερα;» </a:t>
            </a:r>
          </a:p>
          <a:p>
            <a:pPr lvl="1" algn="ctr" fontAlgn="base"/>
            <a:r>
              <a:rPr lang="en-GB" sz="2400" dirty="0"/>
              <a:t>και καταγράψτε την απάντηση.</a:t>
            </a:r>
            <a:endParaRPr lang="en-GB" sz="2400" b="1" dirty="0"/>
          </a:p>
          <a:p>
            <a:pPr algn="ctr"/>
            <a:endParaRPr lang="en-GB" sz="2400" b="1"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br>
              <a:rPr lang="en-US" sz="2800" b="0" i="1" dirty="0">
                <a:latin typeface="+mj-lt"/>
              </a:rPr>
            </a:br>
            <a:r>
              <a:rPr lang="en-US" sz="2700" b="0" i="1" dirty="0"/>
              <a:t>Ενότητα 9 (Εκπαιδευτικοί):</a:t>
            </a:r>
            <a:br>
              <a:rPr lang="en-US" sz="2700" b="0" i="1" dirty="0"/>
            </a:br>
            <a:r>
              <a:rPr lang="it-IT" sz="2700" b="0" i="1" dirty="0"/>
              <a:t>Σχεδιασμός και αξιολόγηση έργου</a:t>
            </a:r>
            <a:br>
              <a:rPr lang="en-US" sz="2700" b="0" i="1" dirty="0"/>
            </a:br>
            <a:br>
              <a:rPr lang="en-US" sz="1800" dirty="0"/>
            </a:b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62221"/>
            <a:ext cx="7391858" cy="1292830"/>
          </a:xfrm>
        </p:spPr>
        <p:txBody>
          <a:bodyPr>
            <a:normAutofit lnSpcReduction="10000"/>
          </a:bodyPr>
          <a:lstStyle/>
          <a:p>
            <a:r>
              <a:rPr lang="en-US" sz="2400" b="1" dirty="0">
                <a:solidFill>
                  <a:schemeClr val="accent1">
                    <a:lumMod val="75000"/>
                  </a:schemeClr>
                </a:solidFill>
              </a:rPr>
              <a:t>Θέμα 1: </a:t>
            </a:r>
            <a:r>
              <a:rPr lang="en-GB" sz="2400" b="1" dirty="0">
                <a:solidFill>
                  <a:schemeClr val="accent1">
                    <a:lumMod val="75000"/>
                  </a:schemeClr>
                </a:solidFill>
              </a:rPr>
              <a:t>Θεμέλια του διαγενεακού </a:t>
            </a:r>
          </a:p>
          <a:p>
            <a:r>
              <a:rPr lang="en-GB" sz="2400" b="1" dirty="0">
                <a:solidFill>
                  <a:schemeClr val="accent1">
                    <a:lumMod val="75000"/>
                  </a:schemeClr>
                </a:solidFill>
              </a:rPr>
              <a:t>Σχεδιασμός έργου</a:t>
            </a:r>
            <a:endParaRPr lang="en-US" sz="2400" b="1" dirty="0">
              <a:solidFill>
                <a:schemeClr val="accent1">
                  <a:lumMod val="75000"/>
                </a:schemeClr>
              </a:solidFill>
            </a:endParaRPr>
          </a:p>
          <a:p>
            <a:r>
              <a:rPr lang="en-GB" sz="2400" b="1" dirty="0">
                <a:solidFill>
                  <a:schemeClr val="accent1">
                    <a:lumMod val="75000"/>
                  </a:schemeClr>
                </a:solidFill>
              </a:rPr>
              <a:t> </a:t>
            </a:r>
            <a:endParaRPr lang="en-US"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405246" y="1768632"/>
            <a:ext cx="6821956" cy="1334065"/>
          </a:xfrm>
        </p:spPr>
        <p:txBody>
          <a:bodyPr/>
          <a:lstStyle/>
          <a:p>
            <a:r>
              <a:rPr lang="en-US" b="0" i="1" dirty="0"/>
              <a:t>Τέλος της Ενότητας 9 (Εκπαιδευτικοί): </a:t>
            </a:r>
            <a:br>
              <a:rPr lang="en-US" b="0" i="1" dirty="0"/>
            </a:br>
            <a:r>
              <a:rPr lang="it-IT" b="0" i="1" dirty="0"/>
              <a:t>Σχεδιασμός και αξιολόγηση έργου</a:t>
            </a:r>
            <a:endParaRPr lang="en-US" b="0"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9 (Εκπαιδευτικοί): </a:t>
            </a:r>
            <a:r>
              <a:rPr lang="it-IT" sz="2400" i="1" dirty="0"/>
              <a:t>Σχεδιασμός και αξιολόγηση έργων</a:t>
            </a:r>
            <a:endParaRPr lang="el-GR" sz="2400" dirty="0"/>
          </a:p>
        </p:txBody>
      </p:sp>
      <p:sp>
        <p:nvSpPr>
          <p:cNvPr id="6" name="Text Placeholder 5"/>
          <p:cNvSpPr>
            <a:spLocks noGrp="1"/>
          </p:cNvSpPr>
          <p:nvPr>
            <p:ph type="body" sz="quarter" idx="10"/>
          </p:nvPr>
        </p:nvSpPr>
        <p:spPr>
          <a:xfrm>
            <a:off x="97970" y="910332"/>
            <a:ext cx="11944351" cy="550862"/>
          </a:xfrm>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Θέμα 1: </a:t>
            </a:r>
            <a:r>
              <a:rPr lang="en-GB" b="1" i="1" dirty="0">
                <a:solidFill>
                  <a:schemeClr val="accent1">
                    <a:lumMod val="75000"/>
                  </a:schemeClr>
                </a:solidFill>
              </a:rPr>
              <a:t>Βασικές αρχές του σχεδιασμού διαγενεακών προγραμμάτων</a:t>
            </a:r>
          </a:p>
          <a:p>
            <a:endParaRPr lang="en-US" b="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1">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p:cNvSpPr txBox="1"/>
          <p:nvPr/>
        </p:nvSpPr>
        <p:spPr>
          <a:xfrm>
            <a:off x="170706" y="1574005"/>
            <a:ext cx="11336483" cy="4826000"/>
          </a:xfrm>
          <a:prstGeom prst="rect">
            <a:avLst/>
          </a:prstGeom>
          <a:noFill/>
        </p:spPr>
        <p:txBody>
          <a:bodyPr wrap="square">
            <a:spAutoFit/>
          </a:bodyPr>
          <a:lstStyle/>
          <a:p>
            <a:pPr fontAlgn="base"/>
            <a:r>
              <a:rPr lang="en-GB" sz="2400" b="1" dirty="0"/>
              <a:t>Πέρα από τα όρια της τάξης</a:t>
            </a:r>
          </a:p>
          <a:p>
            <a:pPr algn="ctr" fontAlgn="base"/>
            <a:endParaRPr lang="en-GB" sz="2400" b="1" dirty="0"/>
          </a:p>
          <a:p>
            <a:pPr lvl="1" algn="ctr" fontAlgn="base"/>
            <a:r>
              <a:rPr lang="en-GB" sz="2400" dirty="0"/>
              <a:t>Τι είναι ο διαγενεακός ψηφιακός σχεδιασμός;</a:t>
            </a:r>
          </a:p>
          <a:p>
            <a:pPr lvl="1" algn="ctr" fontAlgn="base"/>
            <a:endParaRPr lang="en-GB" sz="2400" dirty="0"/>
          </a:p>
          <a:p>
            <a:pPr lvl="1" algn="ctr" fontAlgn="base"/>
            <a:endParaRPr lang="en-GB" sz="2400" dirty="0"/>
          </a:p>
          <a:p>
            <a:pPr lvl="1" algn="ctr" fontAlgn="base"/>
            <a:r>
              <a:rPr lang="en-GB" sz="2400" dirty="0"/>
              <a:t>Πρόκειται για μια παιδαγωγική προσέγγιση όπου μαθητές και </a:t>
            </a:r>
          </a:p>
          <a:p>
            <a:pPr lvl="1" algn="ctr" fontAlgn="base"/>
            <a:r>
              <a:rPr lang="en-GB" sz="2400" dirty="0"/>
              <a:t>ηλικιωμένοι μαθαίνουν μαζί. </a:t>
            </a:r>
          </a:p>
          <a:p>
            <a:pPr lvl="1" algn="ctr" fontAlgn="base"/>
            <a:endParaRPr lang="en-GB" sz="2400" dirty="0"/>
          </a:p>
          <a:p>
            <a:pPr lvl="1" algn="ctr" fontAlgn="base"/>
            <a:r>
              <a:rPr lang="en-GB" sz="2400" dirty="0"/>
              <a:t>Εστιάζει στην ενσυναίσθηση, την ψηφιακή παιδεία και τον κοινό σκοπό.</a:t>
            </a:r>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9 (Εκπαιδευτικοί): </a:t>
            </a:r>
            <a:r>
              <a:rPr lang="it-IT" sz="2400" i="1" dirty="0"/>
              <a:t>Σχεδιασμός και αξιολόγηση έργων</a:t>
            </a:r>
            <a:endParaRPr lang="el-GR" sz="2400" dirty="0"/>
          </a:p>
        </p:txBody>
      </p:sp>
      <p:sp>
        <p:nvSpPr>
          <p:cNvPr id="6" name="Text Placeholder 5"/>
          <p:cNvSpPr>
            <a:spLocks noGrp="1"/>
          </p:cNvSpPr>
          <p:nvPr>
            <p:ph type="body" sz="quarter" idx="10"/>
          </p:nvPr>
        </p:nvSpPr>
        <p:spPr>
          <a:xfrm>
            <a:off x="97970" y="910332"/>
            <a:ext cx="11944351" cy="550862"/>
          </a:xfrm>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Θέμα 1: </a:t>
            </a:r>
            <a:r>
              <a:rPr lang="en-GB" b="1" i="1" dirty="0">
                <a:solidFill>
                  <a:schemeClr val="accent1">
                    <a:lumMod val="75000"/>
                  </a:schemeClr>
                </a:solidFill>
              </a:rPr>
              <a:t>Βασικές αρχές του σχεδιασμού διαγενεακών προγραμμάτων</a:t>
            </a:r>
          </a:p>
          <a:p>
            <a:endParaRPr lang="en-US" b="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1">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p:cNvSpPr txBox="1"/>
          <p:nvPr/>
        </p:nvSpPr>
        <p:spPr>
          <a:xfrm>
            <a:off x="266020" y="1574005"/>
            <a:ext cx="11336483" cy="4440318"/>
          </a:xfrm>
          <a:prstGeom prst="rect">
            <a:avLst/>
          </a:prstGeom>
          <a:noFill/>
        </p:spPr>
        <p:txBody>
          <a:bodyPr wrap="square">
            <a:spAutoFit/>
          </a:bodyPr>
          <a:lstStyle/>
          <a:p>
            <a:pPr fontAlgn="base"/>
            <a:r>
              <a:rPr lang="en-GB" sz="2400" b="1" dirty="0"/>
              <a:t>Οι τρεις πυλώνες της IGL</a:t>
            </a:r>
          </a:p>
          <a:p>
            <a:pPr algn="ctr" fontAlgn="base"/>
            <a:endParaRPr lang="en-GB" sz="2400" b="1" dirty="0"/>
          </a:p>
          <a:p>
            <a:pPr lvl="1" algn="ctr" fontAlgn="base"/>
            <a:r>
              <a:rPr lang="en-GB" sz="2400" dirty="0"/>
              <a:t>Ισορροπία της εμπειρίας</a:t>
            </a:r>
          </a:p>
          <a:p>
            <a:pPr lvl="1" algn="ctr" fontAlgn="base"/>
            <a:endParaRPr lang="en-GB" sz="2400" b="1" dirty="0"/>
          </a:p>
          <a:p>
            <a:pPr lvl="1" algn="ctr" fontAlgn="base"/>
            <a:endParaRPr lang="en-GB" sz="2400" dirty="0"/>
          </a:p>
          <a:p>
            <a:pPr lvl="1" algn="ctr" fontAlgn="base"/>
            <a:r>
              <a:rPr lang="en-GB" sz="2400" dirty="0"/>
              <a:t>Τα επιτυχημένα προγράμματα ισορροπούν τους παιδαγωγικούς στόχους (μάθηση),</a:t>
            </a:r>
          </a:p>
          <a:p>
            <a:pPr lvl="1" algn="ctr" fontAlgn="base"/>
            <a:r>
              <a:rPr lang="en-GB" sz="2400" dirty="0"/>
              <a:t>τους κοινωνικούς/συναισθηματικούς στόχους (εμπιστοσύνη) </a:t>
            </a:r>
          </a:p>
          <a:p>
            <a:pPr lvl="1" algn="ctr" fontAlgn="base"/>
            <a:r>
              <a:rPr lang="en-GB" sz="2400" dirty="0"/>
              <a:t>και τους πρακτικούς στόχους (προσβασιμότητα).</a:t>
            </a:r>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9 (Εκπαιδευτικοί): </a:t>
            </a:r>
            <a:r>
              <a:rPr lang="it-IT" sz="2400" i="1" dirty="0"/>
              <a:t>Σχεδιασμός και αξιολόγηση έργων</a:t>
            </a:r>
            <a:endParaRPr lang="el-GR" sz="2400" dirty="0"/>
          </a:p>
        </p:txBody>
      </p:sp>
      <p:sp>
        <p:nvSpPr>
          <p:cNvPr id="6" name="Text Placeholder 5"/>
          <p:cNvSpPr>
            <a:spLocks noGrp="1"/>
          </p:cNvSpPr>
          <p:nvPr>
            <p:ph type="body" sz="quarter" idx="10"/>
          </p:nvPr>
        </p:nvSpPr>
        <p:spPr>
          <a:xfrm>
            <a:off x="97970" y="910332"/>
            <a:ext cx="11944351" cy="550862"/>
          </a:xfrm>
        </p:spPr>
        <p:txBody>
          <a:bodyPr/>
          <a:lstStyle/>
          <a:p>
            <a:endParaRPr lang="el-GR" b="1" i="1" dirty="0">
              <a:solidFill>
                <a:schemeClr val="accent1">
                  <a:lumMod val="75000"/>
                </a:schemeClr>
              </a:solidFill>
            </a:endParaRPr>
          </a:p>
          <a:p>
            <a:endParaRPr lang="en-US" b="1" dirty="0">
              <a:solidFill>
                <a:schemeClr val="accent1">
                  <a:lumMod val="75000"/>
                </a:schemeClr>
              </a:solidFill>
            </a:endParaRPr>
          </a:p>
          <a:p>
            <a:endParaRPr lang="en-US" b="1" dirty="0">
              <a:solidFill>
                <a:schemeClr val="accent1">
                  <a:lumMod val="75000"/>
                </a:schemeClr>
              </a:solidFill>
            </a:endParaRPr>
          </a:p>
          <a:p>
            <a:r>
              <a:rPr lang="en-US" b="1" i="1" dirty="0">
                <a:solidFill>
                  <a:schemeClr val="accent1">
                    <a:lumMod val="75000"/>
                  </a:schemeClr>
                </a:solidFill>
              </a:rPr>
              <a:t>Θέμα 1: </a:t>
            </a:r>
            <a:r>
              <a:rPr lang="en-GB" b="1" i="1" dirty="0">
                <a:solidFill>
                  <a:schemeClr val="accent1">
                    <a:lumMod val="75000"/>
                  </a:schemeClr>
                </a:solidFill>
              </a:rPr>
              <a:t>Βασικές αρχές του σχεδιασμού διαγενεακών προγραμμάτων</a:t>
            </a:r>
          </a:p>
          <a:p>
            <a:endParaRPr lang="en-US" b="1" dirty="0">
              <a:solidFill>
                <a:schemeClr val="accent1">
                  <a:lumMod val="75000"/>
                </a:schemeClr>
              </a:solidFill>
            </a:endParaRPr>
          </a:p>
          <a:p>
            <a:r>
              <a:rPr lang="en-US" b="1" i="1" dirty="0">
                <a:solidFill>
                  <a:schemeClr val="accent1">
                    <a:lumMod val="75000"/>
                  </a:schemeClr>
                </a:solidFill>
              </a:rPr>
              <a:t> </a:t>
            </a:r>
          </a:p>
          <a:p>
            <a:endParaRPr lang="en-US" b="1" i="1" dirty="0">
              <a:solidFill>
                <a:schemeClr val="accent1">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p:cNvSpPr txBox="1"/>
          <p:nvPr/>
        </p:nvSpPr>
        <p:spPr>
          <a:xfrm>
            <a:off x="97970" y="1574005"/>
            <a:ext cx="11336483" cy="4440318"/>
          </a:xfrm>
          <a:prstGeom prst="rect">
            <a:avLst/>
          </a:prstGeom>
          <a:noFill/>
        </p:spPr>
        <p:txBody>
          <a:bodyPr wrap="square">
            <a:spAutoFit/>
          </a:bodyPr>
          <a:lstStyle/>
          <a:p>
            <a:pPr fontAlgn="base"/>
            <a:r>
              <a:rPr lang="en-GB" sz="2400" b="1" dirty="0"/>
              <a:t>Αμοιβαιότητα και συν-δημιουργία</a:t>
            </a:r>
          </a:p>
          <a:p>
            <a:pPr lvl="1" fontAlgn="base"/>
            <a:endParaRPr lang="en-GB" sz="2400" b="1" dirty="0"/>
          </a:p>
          <a:p>
            <a:pPr lvl="1" algn="ctr" fontAlgn="base"/>
            <a:r>
              <a:rPr lang="en-GB" sz="2400" dirty="0"/>
              <a:t>Ηγούμαστε μαζί</a:t>
            </a:r>
            <a:endParaRPr lang="en-GB" sz="2400" b="1" dirty="0"/>
          </a:p>
          <a:p>
            <a:pPr lvl="1" fontAlgn="base"/>
            <a:endParaRPr lang="en-GB" sz="2400" dirty="0"/>
          </a:p>
          <a:p>
            <a:pPr lvl="1" fontAlgn="base"/>
            <a:endParaRPr lang="en-GB" sz="2400" dirty="0"/>
          </a:p>
          <a:p>
            <a:pPr lvl="1" algn="ctr" fontAlgn="base"/>
            <a:r>
              <a:rPr lang="en-GB" sz="2400" dirty="0"/>
              <a:t>Αμοιβαιότητα σημαίνει ότι ο καθένας είναι δάσκαλος και μαθητής. </a:t>
            </a:r>
          </a:p>
          <a:p>
            <a:pPr lvl="1" algn="ctr" fontAlgn="base"/>
            <a:endParaRPr lang="en-GB" sz="2400" dirty="0"/>
          </a:p>
          <a:p>
            <a:pPr lvl="1" algn="ctr" fontAlgn="base"/>
            <a:r>
              <a:rPr lang="en-GB" sz="2400" dirty="0"/>
              <a:t>Η συν-δημιουργία σημαίνει ότι οι συμμετέχοντες συμβάλλουν στο να αποφασιστεί το θέμα του έργου.</a:t>
            </a:r>
          </a:p>
          <a:p>
            <a:pPr lvl="0" algn="ctr"/>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9 (Εκπαιδευτικοί): </a:t>
            </a:r>
            <a:r>
              <a:rPr lang="it-IT" sz="2400" i="1" dirty="0"/>
              <a:t>Σχεδιασμός και αξιολόγηση έργων</a:t>
            </a:r>
            <a:endParaRPr lang="el-GR" sz="2400" dirty="0"/>
          </a:p>
        </p:txBody>
      </p:sp>
      <p:sp>
        <p:nvSpPr>
          <p:cNvPr id="6" name="Text Placeholder 5"/>
          <p:cNvSpPr>
            <a:spLocks noGrp="1"/>
          </p:cNvSpPr>
          <p:nvPr>
            <p:ph type="body" sz="quarter" idx="10"/>
          </p:nvPr>
        </p:nvSpPr>
        <p:spPr>
          <a:xfrm>
            <a:off x="123824" y="904834"/>
            <a:ext cx="11944351" cy="550862"/>
          </a:xfrm>
        </p:spPr>
        <p:txBody>
          <a:bodyPr/>
          <a:lstStyle/>
          <a:p>
            <a:endParaRPr lang="en-US" b="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Θέμα 1: </a:t>
            </a:r>
            <a:r>
              <a:rPr lang="en-GB" b="1" i="1" dirty="0">
                <a:solidFill>
                  <a:schemeClr val="accent1">
                    <a:lumMod val="75000"/>
                  </a:schemeClr>
                </a:solidFill>
              </a:rPr>
              <a:t>Βασικές αρχές του σχεδιασμού διαγενεακών προγραμμάτων</a:t>
            </a:r>
          </a:p>
          <a:p>
            <a:r>
              <a:rPr lang="en-US" b="1" i="1" dirty="0">
                <a:solidFill>
                  <a:schemeClr val="accent1">
                    <a:lumMod val="75000"/>
                  </a:schemeClr>
                </a:solidFill>
              </a:rPr>
              <a:t> </a:t>
            </a:r>
            <a:endParaRPr lang="en-US" b="1" i="1" dirty="0">
              <a:solidFill>
                <a:schemeClr val="accent6">
                  <a:lumMod val="75000"/>
                </a:schemeClr>
              </a:solidFill>
            </a:endParaRP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p:cNvSpPr txBox="1"/>
          <p:nvPr/>
        </p:nvSpPr>
        <p:spPr>
          <a:xfrm>
            <a:off x="264224" y="1455696"/>
            <a:ext cx="10957957" cy="5917646"/>
          </a:xfrm>
          <a:prstGeom prst="rect">
            <a:avLst/>
          </a:prstGeom>
          <a:noFill/>
        </p:spPr>
        <p:txBody>
          <a:bodyPr wrap="square">
            <a:spAutoFit/>
          </a:bodyPr>
          <a:lstStyle/>
          <a:p>
            <a:pPr algn="ctr" fontAlgn="base"/>
            <a:endParaRPr lang="en-GB" sz="2400" b="1" dirty="0">
              <a:solidFill>
                <a:schemeClr val="accent4">
                  <a:lumMod val="75000"/>
                </a:schemeClr>
              </a:solidFill>
            </a:endParaRPr>
          </a:p>
          <a:p>
            <a:pPr algn="ctr" fontAlgn="base"/>
            <a:r>
              <a:rPr lang="en-GB" sz="2400" b="1" dirty="0">
                <a:solidFill>
                  <a:schemeClr val="accent4">
                    <a:lumMod val="75000"/>
                  </a:schemeClr>
                </a:solidFill>
              </a:rPr>
              <a:t>Δραστηριότητα: Έλεγχος παραδοχών (διαδραστική)</a:t>
            </a:r>
          </a:p>
          <a:p>
            <a:pPr lvl="1" algn="ctr" fontAlgn="base"/>
            <a:endParaRPr lang="en-GB" sz="2400" dirty="0"/>
          </a:p>
          <a:p>
            <a:pPr lvl="1" algn="ctr" fontAlgn="base"/>
            <a:r>
              <a:rPr lang="en-GB" sz="2400" dirty="0"/>
              <a:t>Ελέγχοντας τις προκαταλήψεις μας</a:t>
            </a:r>
          </a:p>
          <a:p>
            <a:pPr lvl="1" algn="ctr" fontAlgn="base"/>
            <a:endParaRPr lang="en-GB" sz="2400" dirty="0"/>
          </a:p>
          <a:p>
            <a:pPr lvl="1" algn="ctr" fontAlgn="base"/>
            <a:endParaRPr lang="en-GB" sz="2400" dirty="0"/>
          </a:p>
          <a:p>
            <a:pPr lvl="1" algn="ctr" fontAlgn="base"/>
            <a:r>
              <a:rPr lang="en-GB" sz="2400" dirty="0"/>
              <a:t>Προσδιορίστε ένα στερεότυπο </a:t>
            </a:r>
            <a:endParaRPr lang="el-GR" sz="2400" dirty="0"/>
          </a:p>
          <a:p>
            <a:pPr lvl="1" algn="ctr" fontAlgn="base"/>
            <a:r>
              <a:rPr lang="en-GB" sz="2400" dirty="0" err="1"/>
              <a:t>σχετικά</a:t>
            </a:r>
            <a:r>
              <a:rPr lang="en-GB" sz="2400" dirty="0"/>
              <a:t> με τους «ηλικιωμένους και την τεχνολογία». </a:t>
            </a:r>
          </a:p>
          <a:p>
            <a:pPr lvl="1" algn="ctr" fontAlgn="base"/>
            <a:endParaRPr lang="en-GB" sz="2400" dirty="0"/>
          </a:p>
          <a:p>
            <a:pPr lvl="1" algn="ctr" fontAlgn="base"/>
            <a:r>
              <a:rPr lang="en-GB" sz="2400" dirty="0"/>
              <a:t>Πώς μπορεί ο σχεδιασμός του έργου σας να αμφισβητήσει αυτή την ιδέα;</a:t>
            </a:r>
            <a:endParaRPr lang="en-GB" sz="2400" b="1" dirty="0"/>
          </a:p>
          <a:p>
            <a:pPr algn="ctr"/>
            <a:endParaRPr lang="el-GR" sz="2400" b="1" dirty="0">
              <a:solidFill>
                <a:schemeClr val="accent4">
                  <a:lumMod val="75000"/>
                </a:schemeClr>
              </a:solidFill>
            </a:endParaRPr>
          </a:p>
          <a:p>
            <a:pPr algn="ctr"/>
            <a:endParaRPr lang="en-GB" dirty="0"/>
          </a:p>
          <a:p>
            <a:pPr lvl="0" algn="ct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9 (Εκπαιδευτικοί): </a:t>
            </a:r>
            <a:r>
              <a:rPr lang="it-IT" sz="2400" i="1" dirty="0"/>
              <a:t>Σχεδιασμός και αξιολόγηση έργων</a:t>
            </a:r>
            <a:endParaRPr lang="el-GR" sz="2400" dirty="0"/>
          </a:p>
        </p:txBody>
      </p:sp>
      <p:sp>
        <p:nvSpPr>
          <p:cNvPr id="6" name="Text Placeholder 5"/>
          <p:cNvSpPr>
            <a:spLocks noGrp="1"/>
          </p:cNvSpPr>
          <p:nvPr>
            <p:ph type="body" sz="quarter" idx="10"/>
          </p:nvPr>
        </p:nvSpPr>
        <p:spPr>
          <a:xfrm>
            <a:off x="123824" y="904834"/>
            <a:ext cx="11944351" cy="550862"/>
          </a:xfrm>
        </p:spPr>
        <p:txBody>
          <a:bodyPr/>
          <a:lstStyle/>
          <a:p>
            <a:endParaRPr lang="en-US" b="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Θέμα 1: </a:t>
            </a:r>
            <a:r>
              <a:rPr lang="en-GB" b="1" i="1" dirty="0">
                <a:solidFill>
                  <a:schemeClr val="accent1">
                    <a:lumMod val="75000"/>
                  </a:schemeClr>
                </a:solidFill>
              </a:rPr>
              <a:t>Βασικές αρχές του σχεδιασμού διαγενεακών προγραμμάτων</a:t>
            </a:r>
          </a:p>
          <a:p>
            <a:r>
              <a:rPr lang="en-US" b="1" i="1" dirty="0">
                <a:solidFill>
                  <a:schemeClr val="accent1">
                    <a:lumMod val="75000"/>
                  </a:schemeClr>
                </a:solidFill>
              </a:rPr>
              <a:t> </a:t>
            </a:r>
            <a:endParaRPr lang="en-US" b="1" i="1" dirty="0">
              <a:solidFill>
                <a:schemeClr val="accent6">
                  <a:lumMod val="75000"/>
                </a:schemeClr>
              </a:solidFill>
            </a:endParaRP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p:cNvSpPr txBox="1"/>
          <p:nvPr/>
        </p:nvSpPr>
        <p:spPr>
          <a:xfrm>
            <a:off x="97970" y="1455696"/>
            <a:ext cx="10957957" cy="6656309"/>
          </a:xfrm>
          <a:prstGeom prst="rect">
            <a:avLst/>
          </a:prstGeom>
          <a:noFill/>
        </p:spPr>
        <p:txBody>
          <a:bodyPr wrap="square">
            <a:spAutoFit/>
          </a:bodyPr>
          <a:lstStyle/>
          <a:p>
            <a:pPr algn="ctr" fontAlgn="base"/>
            <a:endParaRPr lang="en-GB" sz="2400" b="1" dirty="0">
              <a:solidFill>
                <a:schemeClr val="accent4">
                  <a:lumMod val="75000"/>
                </a:schemeClr>
              </a:solidFill>
            </a:endParaRPr>
          </a:p>
          <a:p>
            <a:pPr algn="ctr" fontAlgn="base"/>
            <a:r>
              <a:rPr lang="en-GB" sz="2400" b="1" dirty="0">
                <a:solidFill>
                  <a:schemeClr val="accent4">
                    <a:lumMod val="75000"/>
                  </a:schemeClr>
                </a:solidFill>
              </a:rPr>
              <a:t>Δραστηριότητα: Χαρτογράφηση προσδοκιών (διαδραστική)</a:t>
            </a:r>
          </a:p>
          <a:p>
            <a:pPr lvl="1" algn="ctr" fontAlgn="base"/>
            <a:endParaRPr lang="en-GB" sz="2400" dirty="0"/>
          </a:p>
          <a:p>
            <a:pPr lvl="1" algn="ctr" fontAlgn="base"/>
            <a:r>
              <a:rPr lang="en-GB" sz="2400" dirty="0"/>
              <a:t>Κοινές ελπίδες και φόβοι</a:t>
            </a:r>
            <a:endParaRPr lang="en-GB" sz="2400" b="1" dirty="0"/>
          </a:p>
          <a:p>
            <a:pPr lvl="1" algn="ctr" fontAlgn="base"/>
            <a:endParaRPr lang="en-GB" sz="2400" dirty="0"/>
          </a:p>
          <a:p>
            <a:pPr lvl="1" algn="ctr" fontAlgn="base"/>
            <a:r>
              <a:rPr lang="en-GB" sz="2400" dirty="0"/>
              <a:t>Ομαδική συζήτηση: </a:t>
            </a:r>
          </a:p>
          <a:p>
            <a:pPr lvl="1" algn="ctr" fontAlgn="base"/>
            <a:endParaRPr lang="en-GB" sz="800" dirty="0"/>
          </a:p>
          <a:p>
            <a:pPr lvl="1" algn="ctr" fontAlgn="base"/>
            <a:r>
              <a:rPr lang="en-GB" sz="2400" dirty="0"/>
              <a:t>Τι φοβούνται οι μαθητές; </a:t>
            </a:r>
            <a:endParaRPr lang="el-GR" sz="2400" dirty="0"/>
          </a:p>
          <a:p>
            <a:pPr lvl="1" algn="ctr" fontAlgn="base"/>
            <a:endParaRPr lang="en-GB" sz="2400" dirty="0"/>
          </a:p>
          <a:p>
            <a:pPr lvl="1" algn="ctr" fontAlgn="base"/>
            <a:r>
              <a:rPr lang="en-GB" sz="2400" dirty="0"/>
              <a:t>Τι φοβούνται οι ηλικιωμένοι; </a:t>
            </a:r>
            <a:endParaRPr lang="el-GR" sz="2400" dirty="0"/>
          </a:p>
          <a:p>
            <a:pPr lvl="1" algn="ctr" fontAlgn="base"/>
            <a:endParaRPr lang="en-GB" sz="2400" dirty="0"/>
          </a:p>
          <a:p>
            <a:pPr lvl="1" algn="ctr" fontAlgn="base"/>
            <a:r>
              <a:rPr lang="en-GB" sz="2400" dirty="0"/>
              <a:t>Βρείτε τα κοινά σημεία.</a:t>
            </a:r>
            <a:endParaRPr lang="en-GB" sz="2400" b="1" dirty="0"/>
          </a:p>
          <a:p>
            <a:pPr algn="ctr"/>
            <a:endParaRPr lang="el-GR" sz="2400" b="1" dirty="0">
              <a:solidFill>
                <a:schemeClr val="accent4">
                  <a:lumMod val="75000"/>
                </a:schemeClr>
              </a:solidFill>
            </a:endParaRPr>
          </a:p>
          <a:p>
            <a:pPr algn="ctr"/>
            <a:endParaRPr lang="en-GB" dirty="0"/>
          </a:p>
          <a:p>
            <a:pPr lvl="0" algn="ctr"/>
            <a:endParaRPr lang="en-GB" sz="2400"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2700" b="0" i="1" dirty="0"/>
              <a:t>Ενότητα 9 (Εκπαιδευτικοί): </a:t>
            </a:r>
            <a:br>
              <a:rPr lang="en-US" sz="2700" b="0" i="1" dirty="0"/>
            </a:br>
            <a:r>
              <a:rPr lang="it-IT" sz="2700" b="0" i="1" dirty="0"/>
              <a:t>Σχεδιασμός και αξιολόγηση έργου</a:t>
            </a: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Θέμα 2: Σχεδιασμός και υλοποίηση</a:t>
            </a:r>
            <a:endParaRPr lang="en-GB" sz="2400" b="1" dirty="0">
              <a:solidFill>
                <a:schemeClr val="accent1">
                  <a:lumMod val="75000"/>
                </a:schemeClr>
              </a:solidFill>
            </a:endParaRPr>
          </a:p>
          <a:p>
            <a:endParaRPr lang="en-US"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9 (Εκπαιδευτικοί): </a:t>
            </a:r>
            <a:r>
              <a:rPr lang="it-IT" sz="2400" i="1" dirty="0"/>
              <a:t>Σχεδιασμός και αξιολόγηση έργων</a:t>
            </a:r>
            <a:endParaRPr lang="el-GR" sz="2400" i="1" dirty="0"/>
          </a:p>
        </p:txBody>
      </p:sp>
      <p:sp>
        <p:nvSpPr>
          <p:cNvPr id="6" name="Text Placeholder 5"/>
          <p:cNvSpPr>
            <a:spLocks noGrp="1"/>
          </p:cNvSpPr>
          <p:nvPr>
            <p:ph type="body" sz="quarter" idx="10"/>
          </p:nvPr>
        </p:nvSpPr>
        <p:spPr>
          <a:xfrm>
            <a:off x="97970" y="902647"/>
            <a:ext cx="11944351" cy="550862"/>
          </a:xfrm>
        </p:spPr>
        <p:txBody>
          <a:bodyPr/>
          <a:lstStyle/>
          <a:p>
            <a:endParaRPr lang="en-US" b="1" dirty="0">
              <a:solidFill>
                <a:schemeClr val="accent6">
                  <a:lumMod val="75000"/>
                </a:schemeClr>
              </a:solidFill>
            </a:endParaRPr>
          </a:p>
          <a:p>
            <a:r>
              <a:rPr lang="en-US" b="1" i="1" dirty="0">
                <a:solidFill>
                  <a:schemeClr val="accent1">
                    <a:lumMod val="75000"/>
                  </a:schemeClr>
                </a:solidFill>
              </a:rPr>
              <a:t>Θέμα 2: Σχεδιασμός και υλοποίηση</a:t>
            </a:r>
            <a:endParaRPr lang="en-GB" b="1" i="1" dirty="0">
              <a:solidFill>
                <a:schemeClr val="accent1">
                  <a:lumMod val="75000"/>
                </a:schemeClr>
              </a:solidFill>
            </a:endParaRPr>
          </a:p>
          <a:p>
            <a:r>
              <a:rPr lang="en-US" b="1" i="1" dirty="0">
                <a:solidFill>
                  <a:schemeClr val="accent6">
                    <a:lumMod val="75000"/>
                  </a:schemeClr>
                </a:solidFill>
              </a:rPr>
              <a:t> </a:t>
            </a:r>
            <a:endParaRPr lang="en-US" i="1" dirty="0"/>
          </a:p>
        </p:txBody>
      </p:sp>
      <p:pic>
        <p:nvPicPr>
          <p:cNvPr id="2" name="Content Placeholder 1"/>
          <p:cNvPicPr>
            <a:picLocks noGrp="1" noChangeAspect="1"/>
          </p:cNvPicPr>
          <p:nvPr>
            <p:ph sz="quarter" idx="12"/>
          </p:nvPr>
        </p:nvPicPr>
        <p:blipFill>
          <a:blip r:embed="rId3"/>
          <a:stretch>
            <a:fillRect/>
          </a:stretch>
        </p:blipFill>
        <p:spPr>
          <a:xfrm>
            <a:off x="9383223" y="5302867"/>
            <a:ext cx="2264985" cy="1039979"/>
          </a:xfrm>
          <a:prstGeom prst="rect">
            <a:avLst/>
          </a:prstGeom>
        </p:spPr>
      </p:pic>
      <p:sp>
        <p:nvSpPr>
          <p:cNvPr id="4" name="TextBox 3"/>
          <p:cNvSpPr txBox="1"/>
          <p:nvPr/>
        </p:nvSpPr>
        <p:spPr>
          <a:xfrm>
            <a:off x="97970" y="1558636"/>
            <a:ext cx="10261766" cy="4532651"/>
          </a:xfrm>
          <a:prstGeom prst="rect">
            <a:avLst/>
          </a:prstGeom>
          <a:noFill/>
        </p:spPr>
        <p:txBody>
          <a:bodyPr wrap="square">
            <a:spAutoFit/>
          </a:bodyPr>
          <a:lstStyle/>
          <a:p>
            <a:pPr fontAlgn="base"/>
            <a:r>
              <a:rPr lang="en-GB" sz="2400" b="1" dirty="0"/>
              <a:t>Η περιγραφή του έργου</a:t>
            </a:r>
          </a:p>
          <a:p>
            <a:pPr fontAlgn="base"/>
            <a:endParaRPr lang="en-GB" sz="2400" b="1" dirty="0"/>
          </a:p>
          <a:p>
            <a:pPr lvl="1" algn="ctr" fontAlgn="base"/>
            <a:r>
              <a:rPr lang="en-GB" sz="2400" dirty="0"/>
              <a:t>Ορισμός του «MVP» (Ελάχιστα Βιώσιμο Έργο)</a:t>
            </a:r>
          </a:p>
          <a:p>
            <a:pPr lvl="1" algn="ctr" fontAlgn="base"/>
            <a:endParaRPr lang="en-GB" sz="2400" b="1" dirty="0"/>
          </a:p>
          <a:p>
            <a:pPr lvl="1" algn="ctr" fontAlgn="base"/>
            <a:r>
              <a:rPr lang="en-GB" sz="2400"/>
              <a:t>Ξεκινήστε με μικρά βήματα</a:t>
            </a:r>
            <a:endParaRPr lang="en-GB" sz="2400" dirty="0"/>
          </a:p>
          <a:p>
            <a:pPr lvl="1" algn="ctr" fontAlgn="base"/>
            <a:endParaRPr lang="en-GB" sz="2400" dirty="0"/>
          </a:p>
          <a:p>
            <a:pPr lvl="1" algn="ctr" fontAlgn="base"/>
            <a:r>
              <a:rPr lang="en-GB" sz="2400" dirty="0"/>
              <a:t>Ορίστε το θέμα σας (ιστορία, μουσική, εφαρμογές), </a:t>
            </a:r>
          </a:p>
          <a:p>
            <a:pPr lvl="1" algn="ctr" fontAlgn="base"/>
            <a:r>
              <a:rPr lang="en-GB" sz="2400" dirty="0"/>
              <a:t>προσδιορίστε τους συμμετέχοντες </a:t>
            </a:r>
          </a:p>
          <a:p>
            <a:pPr lvl="1" algn="ctr" fontAlgn="base"/>
            <a:r>
              <a:rPr lang="en-GB" sz="2400" dirty="0"/>
              <a:t>και ορίστε ένα ρεαλιστικό χρονοδιάγραμμα.</a:t>
            </a:r>
            <a:endParaRPr lang="en-GB" sz="2400" b="1" dirty="0"/>
          </a:p>
          <a:p>
            <a:pPr lvl="0"/>
            <a:endParaRPr lang="en-GB" sz="2400" dirty="0"/>
          </a:p>
          <a:p>
            <a:pPr lvl="0"/>
            <a:endParaRPr lang="en-GB" sz="2400" b="1"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1389</Words>
  <Application>Microsoft Office PowerPoint</Application>
  <PresentationFormat>Widescreen</PresentationFormat>
  <Paragraphs>273</Paragraphs>
  <Slides>20</Slides>
  <Notes>16</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20</vt:i4>
      </vt:variant>
    </vt:vector>
  </HeadingPairs>
  <TitlesOfParts>
    <vt:vector size="25" baseType="lpstr">
      <vt:lpstr>Arial</vt:lpstr>
      <vt:lpstr>Calibri</vt:lpstr>
      <vt:lpstr>Open Sans</vt:lpstr>
      <vt:lpstr>CARDET Course template</vt:lpstr>
      <vt:lpstr>CARDET Course template - Cover page</vt:lpstr>
      <vt:lpstr>WP3 – Εκπαιδευτικό υλικό για εκπαιδευτικούς   </vt:lpstr>
      <vt:lpstr> Ενότητα 9 (Εκπαιδευτικοί): Σχεδιασμός και αξιολόγηση έργου      </vt:lpstr>
      <vt:lpstr>Ενότητα 9 (Εκπαιδευτικοί): Σχεδιασμός και αξιολόγηση έργων</vt:lpstr>
      <vt:lpstr>Ενότητα 9 (Εκπαιδευτικοί): Σχεδιασμός και αξιολόγηση έργων</vt:lpstr>
      <vt:lpstr>Ενότητα 9 (Εκπαιδευτικοί): Σχεδιασμός και αξιολόγηση έργων</vt:lpstr>
      <vt:lpstr>Ενότητα 9 (Εκπαιδευτικοί): Σχεδιασμός και αξιολόγηση έργων</vt:lpstr>
      <vt:lpstr>Ενότητα 9 (Εκπαιδευτικοί): Σχεδιασμός και αξιολόγηση έργων</vt:lpstr>
      <vt:lpstr>Ενότητα 9 (Εκπαιδευτικοί):  Σχεδιασμός και αξιολόγηση έργου    </vt:lpstr>
      <vt:lpstr>Ενότητα 9 (Εκπαιδευτικοί): Σχεδιασμός και αξιολόγηση έργων</vt:lpstr>
      <vt:lpstr>Ενότητα 9 (Εκπαιδευτικοί): Σχεδιασμός και αξιολόγηση έργων</vt:lpstr>
      <vt:lpstr>Ενότητα 9 (Εκπαιδευτικοί): Σχεδιασμός και αξιολόγηση έργων</vt:lpstr>
      <vt:lpstr>Ενότητα 9 (Εκπαιδευτικοί): Σχεδιασμός και αξιολόγηση έργων</vt:lpstr>
      <vt:lpstr>Ενότητα 9 (Εκπαιδευτικοί): Σχεδιασμός και αξιολόγηση έργων</vt:lpstr>
      <vt:lpstr>Ενότητα 9 (Εκπαιδευτικοί):  Σχεδιασμός και αξιολόγηση έργου     </vt:lpstr>
      <vt:lpstr>Ενότητα 9 (Εκπαιδευτικοί): Σχεδιασμός και αξιολόγηση έργου</vt:lpstr>
      <vt:lpstr>Ενότητα 9 (Εκπαιδευτικοί): Σχεδιασμός και αξιολόγηση έργου</vt:lpstr>
      <vt:lpstr>Ενότητα 9 (Εκπαιδευτικοί): Σχεδιασμός και αξιολόγηση έργου</vt:lpstr>
      <vt:lpstr>Ενότητα 9 (Εκπαιδευτικοί): Σχεδιασμός και αξιολόγηση έργου</vt:lpstr>
      <vt:lpstr>Ενότητα 9 (Εκπαιδευτικοί): Σχεδιασμός και αξιολόγηση έργου</vt:lpstr>
      <vt:lpstr>Τέλος της Ενότητας 9 (Εκπαιδευτικοί):  Σχεδιασμός και αξιολόγηση έργου</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keywords>, docId:168D2987A30F8A0ED48B862712A5800F</cp:keywords>
  <cp:lastModifiedBy>Elena Xeni</cp:lastModifiedBy>
  <cp:revision>207</cp:revision>
  <cp:lastPrinted>2018-07-25T11:23:00Z</cp:lastPrinted>
  <dcterms:created xsi:type="dcterms:W3CDTF">2014-07-11T09:12:00Z</dcterms:created>
  <dcterms:modified xsi:type="dcterms:W3CDTF">2026-05-18T10:09:39Z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49368307429E45F79149CCAACDC2C34E_12</vt:lpwstr>
  </property>
  <property fmtid="{D5CDD505-2E9C-101B-9397-08002B2CF9AE}" pid="3" name="KSOProductBuildVer">
    <vt:lpwstr>1033-12.1.0.26372</vt:lpwstr>
  </property>
</Properties>
</file>