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3"/>
  </p:notesMasterIdLst>
  <p:handoutMasterIdLst>
    <p:handoutMasterId r:id="rId24"/>
  </p:handoutMasterIdLst>
  <p:sldIdLst>
    <p:sldId id="256" r:id="rId3"/>
    <p:sldId id="272" r:id="rId4"/>
    <p:sldId id="277" r:id="rId5"/>
    <p:sldId id="316" r:id="rId6"/>
    <p:sldId id="317" r:id="rId7"/>
    <p:sldId id="312" r:id="rId8"/>
    <p:sldId id="318" r:id="rId9"/>
    <p:sldId id="274" r:id="rId10"/>
    <p:sldId id="264" r:id="rId11"/>
    <p:sldId id="319" r:id="rId12"/>
    <p:sldId id="320" r:id="rId13"/>
    <p:sldId id="321" r:id="rId14"/>
    <p:sldId id="322" r:id="rId15"/>
    <p:sldId id="273" r:id="rId16"/>
    <p:sldId id="323" r:id="rId17"/>
    <p:sldId id="325" r:id="rId18"/>
    <p:sldId id="326" r:id="rId19"/>
    <p:sldId id="324"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3" d="100"/>
          <a:sy n="73" d="100"/>
        </p:scale>
        <p:origin x="1162"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27/5/2026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‹Nr.›</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27/5/2026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‹Nr.›</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„Herzlich willkommen. Heute planen wir nicht nur eine Technikstunde, sondern bauen eine Brücke zwischen den Generationen. In diesem Modul geht es darum, den Schritt von der einfachen Hilfe hin zu einer sinnvollen Verbindung zu machen.“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942DD-31A4-75ED-CAE6-507C89F33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F8237-168A-A146-1588-FB37BDF79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C5C40-50EA-156C-40C2-ED92037A6AA2}"/>
              </a:ext>
            </a:extLst>
          </p:cNvPr>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„Anstatt ‚mit iPads zu spielen‘, versuchen Sie doch einmal, ‚ein Fotoalbum mit drei Seiten zu erstellen‘. SMART-Ziele vermitteln beiden Generationen ein echtes Erfolgserlebnis.“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9A22D987-58FB-F8F2-6320-2D9D5F4B36E1}"/>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88355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4196392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748CC-02D6-CCBC-BC3A-4E3F87778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60D3B-1B74-87D2-CFE8-3984EA0846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C48D8-A1C3-8039-B59D-C26989EC52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„Wir messen nicht nur ‚Klicks‘. Wir messen ‚Lächeln‘ und ‚Vertrauen‘. Die Auswertung zeigt, warum Ihr Projekt für die Schule und die Gemeinschaft von Bedeutung 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BE6247BB-F23E-9C6E-427B-9A6F1A3DF58E}"/>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265323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7BB1-3218-66D4-4599-545C4C765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D99F9-C175-9C14-4A4D-8BA59C5AD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6FFC5-67D3-DFB5-308F-A1E8918574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„Zahlen (quantitative Daten) vermitteln uns das Ausmaß, Geschichten (qualitative Daten) hingegen die Seele. Man braucht beides, um die wahre Wirkung von Digital Harmony aufzuzeigen.“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7A4BA1F3-9F6B-4480-ACA3-D26A0710D52B}"/>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295219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D76E4-6326-DC53-3E3F-A34BB8DEB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D3E38-4C8F-49BB-F506-45E184459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526AF-0C36-8C43-333E-6C1CF2AA78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„Lassen Sie das Projekt nicht einfach im Sande verlaufen. Veranstalten Sie eine Feier! Indem Sie die Ergebnisse anderen präsentieren, würdigen Sie die harte Arbeit sowohl der Schüler als auch der Senioren.“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8888C746-81EA-0FCF-94C4-9AA68A10334F}"/>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122568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1722F-D34B-E6A8-5722-65B16F5A1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00792-628B-8478-6195-80BA31F99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482B7-9495-6CD1-E454-2EC82E0BBA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„Nicht jedes Werkzeug eignet sich für jedes Ziel. Wenn man Freundschaft messen will, ist ein Multiple-Choice-Test das falsche Werkzeug. Üben wir doch mal, das richtige auszuwählen.“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188A582-9170-BFBF-64AA-FF52EF545996}"/>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391809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E821C-A33A-CC0C-09BC-91DA2430E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A8836-2F59-0628-46D9-346E5CD2D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9BC4E-53AE-E1CA-1B5D-A6DBE5105E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„Die besten Erkenntnisse gewinnt man oft einfach dadurch, dass man zuhört. Diese Übung zeigt Ihnen, wie eine einzige, prägnante Frage die tiefgreifenden Auswirkungen Ihres Projekts auf das Leben eines Menschen offenbaren kann.“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2B1D662-9ABB-238B-ACE6-F6D53B8D37C4}"/>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688155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AA943-D7A1-E262-7229-F99E44F837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0BDBF-F2BD-9448-C6A6-4B283431C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7C620-9544-0C5A-E9FA-A030939724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„Stellen Sie sich das wie die Beine eines Hockers vor. Wenn man den sozial-emotionalen Aspekt außer Acht lässt, bricht das Projekt zusammen. Wir müssen uns genauso um die Gefühle kümmern wie um das WLAN.“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a:extLst>
              <a:ext uri="{FF2B5EF4-FFF2-40B4-BE49-F238E27FC236}">
                <a16:creationId xmlns:a16="http://schemas.microsoft.com/office/drawing/2014/main" id="{4563FEF4-16CA-21B3-CE2E-600B9D9E1C82}"/>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552444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67CF-EFF0-67F1-58BF-3C09F4A32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64711-3889-039A-50E9-D1E272B5D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E1315-DB80-6803-8D4F-4BA5D2B3350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„Bei Digital Harmony ist niemand nur ein ‚Helfer‘. Der Schüler lernt etwas über Geschichte oder Geduld, und der Senior erwirbt digitale Kompetenzen. Gemeinsam gestalten sie den Weg.“</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a:extLst>
              <a:ext uri="{FF2B5EF4-FFF2-40B4-BE49-F238E27FC236}">
                <a16:creationId xmlns:a16="http://schemas.microsoft.com/office/drawing/2014/main" id="{FE2B3C93-715A-013C-8341-CAB8C00588D9}"/>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52833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„Seien wir ehrlich, was unsere Vorurteile angeht. Glauben wir, dass Senioren ‚Angst‘ vor Technik haben? Wenn wir unsere Designs auf diese ‚Angst‘ ausrichten, schränken wir ihr Potenzial ein. Lasst uns stattdessen Designs entwickeln, die auf ‚Neugier‘ setzen.“</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EA517-625D-97E0-C361-4C4AC9261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C3D5B-8CD0-0AC8-00DD-76E80A167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D7CCC-5743-0BD0-C55C-077D597F0D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„Angst ist das größte Hindernis. Indem man diese Erwartungen frühzeitig aufzeigt, macht man den Teilnehmern deutlich, dass sie mit ihren Sorgen nicht allein sind.“</a:t>
            </a:r>
          </a:p>
          <a:p>
            <a:endParaRPr lang="LID4096" dirty="0"/>
          </a:p>
        </p:txBody>
      </p:sp>
      <p:sp>
        <p:nvSpPr>
          <p:cNvPr id="4" name="Slide Number Placeholder 3">
            <a:extLst>
              <a:ext uri="{FF2B5EF4-FFF2-40B4-BE49-F238E27FC236}">
                <a16:creationId xmlns:a16="http://schemas.microsoft.com/office/drawing/2014/main" id="{1846F99D-45A0-9EFA-9420-6F236209E5E0}"/>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00994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Halten</a:t>
            </a:r>
            <a:r>
              <a:rPr lang="en-GB" sz="1200" b="0" i="0" u="none" strike="noStrike" kern="1200" dirty="0">
                <a:solidFill>
                  <a:schemeClr val="tx1"/>
                </a:solidFill>
                <a:effectLst/>
                <a:latin typeface="+mn-lt"/>
                <a:ea typeface="+mn-ea"/>
                <a:cs typeface="+mn-cs"/>
              </a:rPr>
              <a:t> Sie es </a:t>
            </a:r>
            <a:r>
              <a:rPr lang="en-GB" sz="1200" b="0" i="0" u="none" strike="noStrike" kern="1200" dirty="0" err="1">
                <a:solidFill>
                  <a:schemeClr val="tx1"/>
                </a:solidFill>
                <a:effectLst/>
                <a:latin typeface="+mn-lt"/>
                <a:ea typeface="+mn-ea"/>
                <a:cs typeface="+mn-cs"/>
              </a:rPr>
              <a:t>einfach</a:t>
            </a:r>
            <a:r>
              <a:rPr lang="en-GB" sz="1200" b="0" i="0" u="none" strike="noStrike" kern="1200" dirty="0">
                <a:solidFill>
                  <a:schemeClr val="tx1"/>
                </a:solidFill>
                <a:effectLst/>
                <a:latin typeface="+mn-lt"/>
                <a:ea typeface="+mn-ea"/>
                <a:cs typeface="+mn-cs"/>
              </a:rPr>
              <a:t>. Ein MVP – ein Minimum Viable Project – ist besser als ein riesiges Projekt, das nie fertig wird. Was ist das Eine, das sie gemeinsam schaffen sollen?“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9A4EF-C656-0811-EA3F-E887B502E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4190C-1A98-5994-4072-798B7FD18B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2B6DC-039B-3B21-8394-5C0856DA96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„Barrierefreiheit ist kein Luxus, sondern die Grundlage. Wenn </a:t>
            </a:r>
            <a:r>
              <a:rPr lang="en-GB" sz="1200" b="0" i="0" u="none" strike="noStrike" kern="1200" dirty="0" err="1">
                <a:solidFill>
                  <a:schemeClr val="tx1"/>
                </a:solidFill>
                <a:effectLst/>
                <a:latin typeface="+mn-lt"/>
                <a:ea typeface="+mn-ea"/>
                <a:cs typeface="+mn-cs"/>
              </a:rPr>
              <a:t>sie</a:t>
            </a:r>
            <a:r>
              <a:rPr lang="en-GB" sz="1200" b="0" i="0" u="none" strike="noStrike" kern="1200" dirty="0">
                <a:solidFill>
                  <a:schemeClr val="tx1"/>
                </a:solidFill>
                <a:effectLst/>
                <a:latin typeface="+mn-lt"/>
                <a:ea typeface="+mn-ea"/>
                <a:cs typeface="+mn-cs"/>
              </a:rPr>
              <a:t> den Bildschirm nicht sehen </a:t>
            </a:r>
            <a:r>
              <a:rPr lang="en-GB" sz="1200" b="0" i="0" u="none" strike="noStrike" kern="1200" dirty="0" err="1">
                <a:solidFill>
                  <a:schemeClr val="tx1"/>
                </a:solidFill>
                <a:effectLst/>
                <a:latin typeface="+mn-lt"/>
                <a:ea typeface="+mn-ea"/>
                <a:cs typeface="+mn-cs"/>
              </a:rPr>
              <a:t>oder</a:t>
            </a:r>
            <a:r>
              <a:rPr lang="en-GB" sz="1200" b="0" i="0" u="none" strike="noStrike" kern="1200" dirty="0">
                <a:solidFill>
                  <a:schemeClr val="tx1"/>
                </a:solidFill>
                <a:effectLst/>
                <a:latin typeface="+mn-lt"/>
                <a:ea typeface="+mn-ea"/>
                <a:cs typeface="+mn-cs"/>
              </a:rPr>
              <a:t> Sie nicht hören können, können sie nicht lernen. UDL verbessert die Situation für alle.“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669DD00C-F68D-9ACC-5133-D8FBDDA5C524}"/>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040944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2296-BCC6-4481-290A-426114AF7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B9914-033A-165C-3187-B1C76CC0E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2E460-8174-DD45-3289-A01F86DF1B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„Struktur schafft Sicherheit. Die Teilnehmer sollten wissen, was sie erwartet. Halten Sie die 60 Minuten für die Partnerarbeit unbedingt ein – dort entsteht die Magie.“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047EAFA-1C84-640C-0852-58E537836EB2}"/>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345477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E8730-FB5C-F197-499A-7E9059757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81EFB-28DA-B1C0-B16C-01DD3A0AE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797150-C82E-962D-146F-0B879E254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„Wie finden wir ein gemeinsames Thema? Durch Clustering! Dabei lernen die Teilnehmer, mithilfe digitaler Medien Gemeinsamkeiten zwischen ihren unterschiedlichen Welten zu entdecken.“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5E3262F-A12C-611B-BEFF-566A11763F25}"/>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535680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Hier kommt der Titel der Folie</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Schulungsmaterial </a:t>
            </a:r>
            <a:r>
              <a:rPr lang="en-US" sz="2400"/>
              <a:t>für Lehrkräfte</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Modul 9</a:t>
            </a:r>
          </a:p>
          <a:p>
            <a:r>
              <a:rPr lang="it-IT" sz="2800" dirty="0"/>
              <a:t>Projektgestaltung und -</a:t>
            </a:r>
            <a:r>
              <a:rPr lang="it-IT" sz="2800" dirty="0" err="1"/>
              <a:t>evaluation</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07827-07DC-294C-E9A9-FAFDCABF483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833CC73-B224-B745-A5E6-A610F9ADF82B}"/>
              </a:ext>
            </a:extLst>
          </p:cNvPr>
          <p:cNvSpPr>
            <a:spLocks noGrp="1"/>
          </p:cNvSpPr>
          <p:nvPr>
            <p:ph type="title"/>
          </p:nvPr>
        </p:nvSpPr>
        <p:spPr/>
        <p:txBody>
          <a:bodyPr lIns="91440"/>
          <a:lstStyle/>
          <a:p>
            <a:r>
              <a:rPr lang="en-US" sz="2400" i="1" dirty="0"/>
              <a:t>Modul 9 (Lehrkräfte): </a:t>
            </a:r>
            <a:r>
              <a:rPr lang="it-IT" sz="2400" i="1" dirty="0"/>
              <a:t>Projektgestaltung und -auswertung</a:t>
            </a:r>
            <a:endParaRPr lang="el-GR" sz="2400" i="1" dirty="0"/>
          </a:p>
        </p:txBody>
      </p:sp>
      <p:sp>
        <p:nvSpPr>
          <p:cNvPr id="6" name="Text Placeholder 5">
            <a:extLst>
              <a:ext uri="{FF2B5EF4-FFF2-40B4-BE49-F238E27FC236}">
                <a16:creationId xmlns:a16="http://schemas.microsoft.com/office/drawing/2014/main" id="{BD5263BD-773B-05DB-3D62-5E34915D0D8A}"/>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2: Planung und Umsetzung</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22C9305D-D245-63BE-12A3-945704CEA9A8}"/>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3ECECCC9-BCC4-8997-8289-86B3E69C65A1}"/>
              </a:ext>
            </a:extLst>
          </p:cNvPr>
          <p:cNvSpPr txBox="1"/>
          <p:nvPr/>
        </p:nvSpPr>
        <p:spPr>
          <a:xfrm>
            <a:off x="97970" y="1558636"/>
            <a:ext cx="10261766" cy="3793987"/>
          </a:xfrm>
          <a:prstGeom prst="rect">
            <a:avLst/>
          </a:prstGeom>
          <a:noFill/>
        </p:spPr>
        <p:txBody>
          <a:bodyPr wrap="square">
            <a:spAutoFit/>
          </a:bodyPr>
          <a:lstStyle/>
          <a:p>
            <a:pPr fontAlgn="base"/>
            <a:r>
              <a:rPr lang="en-GB" sz="2400" b="1" dirty="0"/>
              <a:t>Universelles Design für Lernen (UDL)</a:t>
            </a:r>
          </a:p>
          <a:p>
            <a:pPr lvl="1" fontAlgn="base"/>
            <a:endParaRPr lang="en-GB" sz="2400" dirty="0"/>
          </a:p>
          <a:p>
            <a:pPr lvl="1" algn="ctr" fontAlgn="base"/>
            <a:r>
              <a:rPr lang="en-GB" sz="2400" dirty="0"/>
              <a:t>Technologie für alle zugänglich machen.</a:t>
            </a:r>
            <a:endParaRPr lang="en-GB" sz="2400" b="1" dirty="0"/>
          </a:p>
          <a:p>
            <a:pPr lvl="1" algn="ctr" fontAlgn="base"/>
            <a:endParaRPr lang="en-GB" sz="2400" dirty="0"/>
          </a:p>
          <a:p>
            <a:pPr lvl="1" algn="ctr" fontAlgn="base"/>
            <a:r>
              <a:rPr lang="en-GB" sz="2400" dirty="0"/>
              <a:t>Verwenden Sie große Schriftarten, kontrastreiche Grafiken, vereinfachte Anweisungen </a:t>
            </a:r>
          </a:p>
          <a:p>
            <a:pPr lvl="1" algn="ctr" fontAlgn="base"/>
            <a:r>
              <a:rPr lang="en-GB" sz="2400" dirty="0"/>
              <a:t>und </a:t>
            </a:r>
            <a:r>
              <a:rPr lang="en-GB" sz="2400" dirty="0" err="1"/>
              <a:t>schaffen</a:t>
            </a:r>
            <a:r>
              <a:rPr lang="en-GB" sz="2400" dirty="0"/>
              <a:t> Sie </a:t>
            </a:r>
            <a:r>
              <a:rPr lang="en-GB" sz="2400" dirty="0" err="1"/>
              <a:t>eine</a:t>
            </a:r>
            <a:r>
              <a:rPr lang="en-GB" sz="2400" dirty="0"/>
              <a:t> ruhige, angenehme Umgebung.</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3102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E3889-9A91-E8BA-E7C0-31CAB23F4EA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5A8FB26-FFCA-3147-4E11-243C7DF8BE75}"/>
              </a:ext>
            </a:extLst>
          </p:cNvPr>
          <p:cNvSpPr>
            <a:spLocks noGrp="1"/>
          </p:cNvSpPr>
          <p:nvPr>
            <p:ph type="title"/>
          </p:nvPr>
        </p:nvSpPr>
        <p:spPr/>
        <p:txBody>
          <a:bodyPr lIns="91440"/>
          <a:lstStyle/>
          <a:p>
            <a:r>
              <a:rPr lang="en-US" sz="2400" i="1" dirty="0"/>
              <a:t>Modul 9 (Lehrkräfte): </a:t>
            </a:r>
            <a:r>
              <a:rPr lang="it-IT" sz="2400" i="1" dirty="0"/>
              <a:t>Projektgestaltung und -auswertung</a:t>
            </a:r>
            <a:endParaRPr lang="el-GR" sz="2400" i="1" dirty="0"/>
          </a:p>
        </p:txBody>
      </p:sp>
      <p:sp>
        <p:nvSpPr>
          <p:cNvPr id="6" name="Text Placeholder 5">
            <a:extLst>
              <a:ext uri="{FF2B5EF4-FFF2-40B4-BE49-F238E27FC236}">
                <a16:creationId xmlns:a16="http://schemas.microsoft.com/office/drawing/2014/main" id="{AC89DC5D-B83D-ED7B-4708-061B441262C0}"/>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2: Planung und Durchführung</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D6B5A92E-B122-433E-1D6F-17159788D1EB}"/>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26A51686-B565-72AB-367F-8CFA0341B604}"/>
              </a:ext>
            </a:extLst>
          </p:cNvPr>
          <p:cNvSpPr txBox="1"/>
          <p:nvPr/>
        </p:nvSpPr>
        <p:spPr>
          <a:xfrm>
            <a:off x="97970" y="1558636"/>
            <a:ext cx="10261766" cy="4163319"/>
          </a:xfrm>
          <a:prstGeom prst="rect">
            <a:avLst/>
          </a:prstGeom>
          <a:noFill/>
        </p:spPr>
        <p:txBody>
          <a:bodyPr wrap="square">
            <a:spAutoFit/>
          </a:bodyPr>
          <a:lstStyle/>
          <a:p>
            <a:pPr fontAlgn="base"/>
            <a:r>
              <a:rPr lang="en-GB" sz="2400" b="1" dirty="0"/>
              <a:t>Aufbau einer Unterrichtseinheit</a:t>
            </a:r>
          </a:p>
          <a:p>
            <a:pPr lvl="1" fontAlgn="base"/>
            <a:endParaRPr lang="en-GB" sz="2400" dirty="0"/>
          </a:p>
          <a:p>
            <a:pPr lvl="1" algn="ctr" fontAlgn="base"/>
            <a:r>
              <a:rPr lang="en-GB" sz="2400" dirty="0"/>
              <a:t>Der 90-Minuten-Rhythmus</a:t>
            </a:r>
            <a:endParaRPr lang="en-GB" sz="2400" b="1" dirty="0"/>
          </a:p>
          <a:p>
            <a:pPr lvl="1" fontAlgn="base"/>
            <a:endParaRPr lang="en-GB" sz="2400" dirty="0"/>
          </a:p>
          <a:p>
            <a:pPr lvl="1" algn="ctr" fontAlgn="base"/>
            <a:r>
              <a:rPr lang="en-GB" sz="2400" dirty="0"/>
              <a:t>Aufwärmphase (10 Min.), </a:t>
            </a:r>
          </a:p>
          <a:p>
            <a:pPr lvl="1" algn="ctr" fontAlgn="base"/>
            <a:r>
              <a:rPr lang="en-GB" sz="2400" dirty="0"/>
              <a:t>Aufgabeneinführung (10 Min.), </a:t>
            </a:r>
          </a:p>
          <a:p>
            <a:pPr lvl="1" algn="ctr" fontAlgn="base"/>
            <a:r>
              <a:rPr lang="en-GB" sz="2400" dirty="0"/>
              <a:t>Gemeinsame Partnerarbeit (60 Min.) </a:t>
            </a:r>
          </a:p>
          <a:p>
            <a:pPr lvl="1" algn="ctr" fontAlgn="base"/>
            <a:r>
              <a:rPr lang="en-GB" sz="2400" dirty="0"/>
              <a:t>Reflexion/Abschluss (10 Min.).</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751956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C6049-D170-A262-E9E2-90C60C76BB8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CF79613-08B9-9FB2-C9FC-B9679BD129B4}"/>
              </a:ext>
            </a:extLst>
          </p:cNvPr>
          <p:cNvSpPr>
            <a:spLocks noGrp="1"/>
          </p:cNvSpPr>
          <p:nvPr>
            <p:ph type="title"/>
          </p:nvPr>
        </p:nvSpPr>
        <p:spPr/>
        <p:txBody>
          <a:bodyPr lIns="91440"/>
          <a:lstStyle/>
          <a:p>
            <a:r>
              <a:rPr lang="en-US" sz="2400" i="1" dirty="0"/>
              <a:t>Modul 9 (Lehrkräfte): </a:t>
            </a:r>
            <a:r>
              <a:rPr lang="it-IT" sz="2400" i="1" dirty="0"/>
              <a:t>Projektgestaltung und -auswertung</a:t>
            </a:r>
            <a:endParaRPr lang="el-GR" sz="2400" i="1" dirty="0"/>
          </a:p>
        </p:txBody>
      </p:sp>
      <p:sp>
        <p:nvSpPr>
          <p:cNvPr id="6" name="Text Placeholder 5">
            <a:extLst>
              <a:ext uri="{FF2B5EF4-FFF2-40B4-BE49-F238E27FC236}">
                <a16:creationId xmlns:a16="http://schemas.microsoft.com/office/drawing/2014/main" id="{89E45E0F-1E34-CEDD-1839-79016FB56DA5}"/>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2: Planung und Umsetzung</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89912838-4F5B-00A7-EEF3-7C14E3101663}"/>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B5B9DFCD-981F-8E86-44B6-08EE0747B9BB}"/>
              </a:ext>
            </a:extLst>
          </p:cNvPr>
          <p:cNvSpPr txBox="1"/>
          <p:nvPr/>
        </p:nvSpPr>
        <p:spPr>
          <a:xfrm>
            <a:off x="97970" y="1563010"/>
            <a:ext cx="10957957" cy="4163319"/>
          </a:xfrm>
          <a:prstGeom prst="rect">
            <a:avLst/>
          </a:prstGeom>
          <a:noFill/>
        </p:spPr>
        <p:txBody>
          <a:bodyPr wrap="square">
            <a:spAutoFit/>
          </a:bodyPr>
          <a:lstStyle/>
          <a:p>
            <a:pPr algn="ctr"/>
            <a:r>
              <a:rPr lang="en-GB" sz="2400" b="1" dirty="0">
                <a:solidFill>
                  <a:schemeClr val="accent4">
                    <a:lumMod val="75000"/>
                  </a:schemeClr>
                </a:solidFill>
              </a:rPr>
              <a:t>Aktivität: Die Clustering-Technik (interaktiv)</a:t>
            </a:r>
          </a:p>
          <a:p>
            <a:pPr lvl="1" algn="ctr" fontAlgn="base"/>
            <a:endParaRPr lang="en-GB" sz="2400" dirty="0">
              <a:solidFill>
                <a:schemeClr val="accent4">
                  <a:lumMod val="75000"/>
                </a:schemeClr>
              </a:solidFill>
            </a:endParaRPr>
          </a:p>
          <a:p>
            <a:pPr lvl="1" algn="ctr" fontAlgn="base"/>
            <a:r>
              <a:rPr lang="en-GB" sz="2400" dirty="0"/>
              <a:t>Erstellung des Themas</a:t>
            </a:r>
          </a:p>
          <a:p>
            <a:pPr lvl="1" algn="ctr" fontAlgn="base"/>
            <a:endParaRPr lang="en-GB" sz="2400" dirty="0"/>
          </a:p>
          <a:p>
            <a:pPr lvl="1" algn="ctr" fontAlgn="base"/>
            <a:r>
              <a:rPr lang="en-GB" sz="2400" dirty="0" err="1"/>
              <a:t>Gruppieren</a:t>
            </a:r>
            <a:r>
              <a:rPr lang="en-GB" sz="2400" dirty="0"/>
              <a:t> Sie verschiedene Interessen</a:t>
            </a:r>
          </a:p>
          <a:p>
            <a:pPr lvl="1" algn="ctr" fontAlgn="base"/>
            <a:r>
              <a:rPr lang="en-GB" sz="2400" dirty="0"/>
              <a:t>(z. B. Kochen + TikTok + alte Fotos). </a:t>
            </a:r>
          </a:p>
          <a:p>
            <a:pPr lvl="1" algn="ctr" fontAlgn="base"/>
            <a:endParaRPr lang="en-GB" sz="2400" dirty="0"/>
          </a:p>
          <a:p>
            <a:pPr lvl="1" algn="ctr" fontAlgn="base"/>
            <a:r>
              <a:rPr lang="en-GB" sz="2400" dirty="0"/>
              <a:t>Wie lassen sich diese zu einem digitalen Projekt zusammenfassen?</a:t>
            </a: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0136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A0435-02FA-55DF-ED04-15E334C585C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4B16E52-15EB-7A81-5993-463FF5B6DB61}"/>
              </a:ext>
            </a:extLst>
          </p:cNvPr>
          <p:cNvSpPr>
            <a:spLocks noGrp="1"/>
          </p:cNvSpPr>
          <p:nvPr>
            <p:ph type="title"/>
          </p:nvPr>
        </p:nvSpPr>
        <p:spPr/>
        <p:txBody>
          <a:bodyPr lIns="91440"/>
          <a:lstStyle/>
          <a:p>
            <a:r>
              <a:rPr lang="en-US" sz="2400" i="1" dirty="0"/>
              <a:t>Modul 9 (Lehrkräfte): </a:t>
            </a:r>
            <a:r>
              <a:rPr lang="it-IT" sz="2400" i="1" dirty="0"/>
              <a:t>Projektgestaltung und -auswertung</a:t>
            </a:r>
            <a:endParaRPr lang="el-GR" sz="2400" i="1" dirty="0"/>
          </a:p>
        </p:txBody>
      </p:sp>
      <p:sp>
        <p:nvSpPr>
          <p:cNvPr id="6" name="Text Placeholder 5">
            <a:extLst>
              <a:ext uri="{FF2B5EF4-FFF2-40B4-BE49-F238E27FC236}">
                <a16:creationId xmlns:a16="http://schemas.microsoft.com/office/drawing/2014/main" id="{5BF975B2-69ED-205D-F62A-1C33B8621C5C}"/>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2: Planung und Umsetzung</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D398E35E-43DB-2216-4623-5538964F2587}"/>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61FF94AD-AF44-498C-FF8B-AEB7C262DE73}"/>
              </a:ext>
            </a:extLst>
          </p:cNvPr>
          <p:cNvSpPr txBox="1"/>
          <p:nvPr/>
        </p:nvSpPr>
        <p:spPr>
          <a:xfrm>
            <a:off x="97970" y="1563010"/>
            <a:ext cx="10957957" cy="4901983"/>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Aktivität: Formulierung von SMART-Zielen (interaktiv)</a:t>
            </a:r>
          </a:p>
          <a:p>
            <a:pPr lvl="1" algn="ctr" fontAlgn="base"/>
            <a:endParaRPr lang="en-GB" sz="2400" dirty="0"/>
          </a:p>
          <a:p>
            <a:pPr lvl="1" algn="ctr" fontAlgn="base"/>
            <a:r>
              <a:rPr lang="en-GB" sz="2400" dirty="0"/>
              <a:t>Klare Meilensteine setzen</a:t>
            </a:r>
            <a:endParaRPr lang="en-GB" sz="2400" b="1" dirty="0"/>
          </a:p>
          <a:p>
            <a:pPr lvl="1" algn="ctr" fontAlgn="base"/>
            <a:endParaRPr lang="en-GB" sz="2400" b="1" dirty="0"/>
          </a:p>
          <a:p>
            <a:pPr lvl="1" algn="ctr" fontAlgn="base"/>
            <a:r>
              <a:rPr lang="en-GB" sz="2400" dirty="0"/>
              <a:t>Üben Sie, eine vage Idee in ein </a:t>
            </a:r>
          </a:p>
          <a:p>
            <a:pPr lvl="1" algn="ctr" fontAlgn="base"/>
            <a:r>
              <a:rPr lang="en-GB" sz="2400" b="1" dirty="0" err="1"/>
              <a:t>S</a:t>
            </a:r>
            <a:r>
              <a:rPr lang="en-GB" sz="2400" dirty="0" err="1"/>
              <a:t>pezifisches</a:t>
            </a:r>
            <a:r>
              <a:rPr lang="en-GB" sz="2400" dirty="0"/>
              <a:t>, </a:t>
            </a:r>
            <a:r>
              <a:rPr lang="en-GB" sz="2400" b="1" dirty="0" err="1"/>
              <a:t>M</a:t>
            </a:r>
            <a:r>
              <a:rPr lang="en-GB" sz="2400" dirty="0" err="1"/>
              <a:t>essbares</a:t>
            </a:r>
            <a:r>
              <a:rPr lang="en-GB" sz="2400" dirty="0"/>
              <a:t>, </a:t>
            </a:r>
            <a:r>
              <a:rPr lang="en-GB" sz="2400" b="1" dirty="0" err="1"/>
              <a:t>A</a:t>
            </a:r>
            <a:r>
              <a:rPr lang="en-GB" sz="2400" dirty="0" err="1"/>
              <a:t>nwendbares</a:t>
            </a:r>
            <a:r>
              <a:rPr lang="en-GB" sz="2400" dirty="0"/>
              <a:t>, </a:t>
            </a:r>
            <a:r>
              <a:rPr lang="en-GB" sz="2400" b="1" dirty="0" err="1"/>
              <a:t>R</a:t>
            </a:r>
            <a:r>
              <a:rPr lang="en-GB" sz="2400" dirty="0" err="1"/>
              <a:t>elevantes</a:t>
            </a:r>
            <a:r>
              <a:rPr lang="en-GB" sz="2400" dirty="0"/>
              <a:t> und </a:t>
            </a:r>
            <a:r>
              <a:rPr lang="en-GB" sz="2400" b="1" dirty="0" err="1"/>
              <a:t>T</a:t>
            </a:r>
            <a:r>
              <a:rPr lang="en-GB" sz="2400" dirty="0" err="1"/>
              <a:t>erminiertes</a:t>
            </a:r>
            <a:r>
              <a:rPr lang="en-GB" sz="2400" dirty="0"/>
              <a:t> (</a:t>
            </a:r>
            <a:r>
              <a:rPr lang="en-GB" sz="2400" dirty="0" err="1"/>
              <a:t>zeitgebundenes</a:t>
            </a:r>
            <a:r>
              <a:rPr lang="en-GB" sz="2400" dirty="0"/>
              <a:t>) </a:t>
            </a:r>
            <a:r>
              <a:rPr lang="en-GB" sz="2400" dirty="0" err="1"/>
              <a:t>Ziel</a:t>
            </a:r>
            <a:r>
              <a:rPr lang="en-GB" sz="2400" dirty="0"/>
              <a:t> </a:t>
            </a:r>
            <a:r>
              <a:rPr lang="en-GB" sz="2400" dirty="0" err="1"/>
              <a:t>umzuwandeln</a:t>
            </a:r>
            <a:r>
              <a:rPr lang="en-GB" sz="2400" dirty="0"/>
              <a:t>.</a:t>
            </a:r>
            <a:endParaRPr lang="en-GB" sz="2400" b="1" dirty="0"/>
          </a:p>
          <a:p>
            <a:pPr algn="ctr"/>
            <a:endParaRPr lang="en-GB" sz="2400" b="1" dirty="0">
              <a:solidFill>
                <a:schemeClr val="accent4">
                  <a:lumMod val="75000"/>
                </a:schemeClr>
              </a:solidFill>
            </a:endParaRPr>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6589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Modul 9 (Lehrkräfte): </a:t>
            </a:r>
            <a:br>
              <a:rPr lang="en-US" sz="2400" b="0" i="1" dirty="0"/>
            </a:br>
            <a:r>
              <a:rPr lang="it-IT" sz="2400" b="0" i="1" dirty="0"/>
              <a:t>Projektgestaltung und -bewertung</a:t>
            </a:r>
            <a:br>
              <a:rPr lang="en-US" sz="24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1">
                    <a:lumMod val="75000"/>
                  </a:schemeClr>
                </a:solidFill>
              </a:rPr>
              <a:t>Thema 3: Bewertung und Wirkung</a:t>
            </a: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9E193-449B-B840-89F3-7BAFDB4A179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E070A86-27BF-E19B-E0D6-9BE74AE53C85}"/>
              </a:ext>
            </a:extLst>
          </p:cNvPr>
          <p:cNvSpPr>
            <a:spLocks noGrp="1"/>
          </p:cNvSpPr>
          <p:nvPr>
            <p:ph type="title"/>
          </p:nvPr>
        </p:nvSpPr>
        <p:spPr/>
        <p:txBody>
          <a:bodyPr lIns="91440"/>
          <a:lstStyle/>
          <a:p>
            <a:r>
              <a:rPr lang="en-US" sz="2400" i="1" dirty="0"/>
              <a:t>Modul 9 (Lehrkräfte): </a:t>
            </a:r>
            <a:r>
              <a:rPr lang="it-IT" sz="2400" i="1" dirty="0"/>
              <a:t>Projektgestaltung und -</a:t>
            </a:r>
            <a:r>
              <a:rPr lang="it-IT" sz="2400" i="1" dirty="0" err="1"/>
              <a:t>auswertung</a:t>
            </a:r>
            <a:endParaRPr lang="el-GR" sz="2400" i="1" dirty="0"/>
          </a:p>
        </p:txBody>
      </p:sp>
      <p:sp>
        <p:nvSpPr>
          <p:cNvPr id="6" name="Text Placeholder 5">
            <a:extLst>
              <a:ext uri="{FF2B5EF4-FFF2-40B4-BE49-F238E27FC236}">
                <a16:creationId xmlns:a16="http://schemas.microsoft.com/office/drawing/2014/main" id="{CB0EE85D-A25A-D0F4-FD2B-55214E91ADB2}"/>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3: Evaluation und Wirkung</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3BCDE4-B9BB-221C-4255-37548972E052}"/>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88A423D9-191C-FBFC-7017-B89CCA57EFAA}"/>
              </a:ext>
            </a:extLst>
          </p:cNvPr>
          <p:cNvSpPr txBox="1"/>
          <p:nvPr/>
        </p:nvSpPr>
        <p:spPr>
          <a:xfrm>
            <a:off x="97970" y="1558636"/>
            <a:ext cx="10261766" cy="4163319"/>
          </a:xfrm>
          <a:prstGeom prst="rect">
            <a:avLst/>
          </a:prstGeom>
          <a:noFill/>
        </p:spPr>
        <p:txBody>
          <a:bodyPr wrap="square">
            <a:spAutoFit/>
          </a:bodyPr>
          <a:lstStyle/>
          <a:p>
            <a:pPr fontAlgn="base"/>
            <a:r>
              <a:rPr lang="en-GB" sz="2400" b="1" dirty="0"/>
              <a:t>Erfolgsmessung</a:t>
            </a:r>
          </a:p>
          <a:p>
            <a:pPr fontAlgn="base"/>
            <a:endParaRPr lang="en-GB" sz="2400" b="1" dirty="0"/>
          </a:p>
          <a:p>
            <a:pPr lvl="1" algn="ctr" fontAlgn="base"/>
            <a:r>
              <a:rPr lang="en-GB" sz="2400" dirty="0"/>
              <a:t>Warum Evaluierung wichtig ist</a:t>
            </a:r>
          </a:p>
          <a:p>
            <a:pPr lvl="1" algn="ctr" fontAlgn="base"/>
            <a:endParaRPr lang="en-GB" sz="2400" b="1" dirty="0"/>
          </a:p>
          <a:p>
            <a:pPr lvl="1" algn="ctr" fontAlgn="base"/>
            <a:r>
              <a:rPr lang="en-GB" sz="2400" dirty="0"/>
              <a:t>Wir evaluieren, um festzustellen, ob wir die digitalen Kompetenzen verbessert haben, </a:t>
            </a:r>
          </a:p>
          <a:p>
            <a:pPr lvl="1" algn="ctr" fontAlgn="base"/>
            <a:r>
              <a:rPr lang="en-GB" sz="2400" dirty="0" err="1"/>
              <a:t>aber</a:t>
            </a:r>
            <a:r>
              <a:rPr lang="en-GB" sz="2400" dirty="0"/>
              <a:t> auch, um festzustellen, ob wir Einsamkeit verringert und Gemeinschaft aufgebaut haben.</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4597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43C5-3C6D-2086-12BC-EFCA2C0E1C9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B770A9F-8FFB-16A1-1AF4-1AF3825DDDA4}"/>
              </a:ext>
            </a:extLst>
          </p:cNvPr>
          <p:cNvSpPr>
            <a:spLocks noGrp="1"/>
          </p:cNvSpPr>
          <p:nvPr>
            <p:ph type="title"/>
          </p:nvPr>
        </p:nvSpPr>
        <p:spPr/>
        <p:txBody>
          <a:bodyPr lIns="91440"/>
          <a:lstStyle/>
          <a:p>
            <a:r>
              <a:rPr lang="en-US" sz="2400" i="1" dirty="0"/>
              <a:t>Modul 9 (Lehrkräfte): </a:t>
            </a:r>
            <a:r>
              <a:rPr lang="it-IT" sz="2400" i="1" dirty="0"/>
              <a:t>Projektgestaltung und -</a:t>
            </a:r>
            <a:r>
              <a:rPr lang="it-IT" sz="2400" i="1" dirty="0" err="1"/>
              <a:t>auswertung</a:t>
            </a:r>
            <a:endParaRPr lang="el-GR" sz="2400" i="1" dirty="0"/>
          </a:p>
        </p:txBody>
      </p:sp>
      <p:sp>
        <p:nvSpPr>
          <p:cNvPr id="6" name="Text Placeholder 5">
            <a:extLst>
              <a:ext uri="{FF2B5EF4-FFF2-40B4-BE49-F238E27FC236}">
                <a16:creationId xmlns:a16="http://schemas.microsoft.com/office/drawing/2014/main" id="{9C3E0CBB-74A4-1543-CCFA-6DC10D05A10F}"/>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3: Evaluation und Wirkung</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06560452-6BBE-669D-762C-029182586E15}"/>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C7795574-3337-6C96-81A2-16820B4E4203}"/>
              </a:ext>
            </a:extLst>
          </p:cNvPr>
          <p:cNvSpPr txBox="1"/>
          <p:nvPr/>
        </p:nvSpPr>
        <p:spPr>
          <a:xfrm>
            <a:off x="97970" y="1558636"/>
            <a:ext cx="10261766" cy="3270767"/>
          </a:xfrm>
          <a:prstGeom prst="rect">
            <a:avLst/>
          </a:prstGeom>
          <a:noFill/>
        </p:spPr>
        <p:txBody>
          <a:bodyPr wrap="square">
            <a:spAutoFit/>
          </a:bodyPr>
          <a:lstStyle/>
          <a:p>
            <a:pPr fontAlgn="base"/>
            <a:r>
              <a:rPr lang="en-GB" sz="2400" b="1" dirty="0"/>
              <a:t>Erhebung von Belegen</a:t>
            </a:r>
          </a:p>
          <a:p>
            <a:pPr fontAlgn="base"/>
            <a:endParaRPr lang="en-GB" sz="1400" b="1" dirty="0"/>
          </a:p>
          <a:p>
            <a:pPr lvl="1" algn="ctr" fontAlgn="base"/>
            <a:r>
              <a:rPr lang="en-GB" sz="2400" dirty="0"/>
              <a:t>Quantitative vs. qualitative Daten</a:t>
            </a:r>
          </a:p>
          <a:p>
            <a:pPr lvl="1" algn="ctr" fontAlgn="base"/>
            <a:endParaRPr lang="en-GB" sz="2400" b="1" dirty="0"/>
          </a:p>
          <a:p>
            <a:pPr lvl="1" algn="ctr" fontAlgn="base"/>
            <a:r>
              <a:rPr lang="en-GB" sz="2400" dirty="0"/>
              <a:t>Verwenden Sie Umfragen und Bewertungsbögen (Zahlen) neben Reflexionsprotokollen </a:t>
            </a:r>
          </a:p>
          <a:p>
            <a:pPr lvl="1" algn="ctr" fontAlgn="base"/>
            <a:r>
              <a:rPr lang="en-GB" sz="2400" dirty="0"/>
              <a:t>und Interviews (Erzählungen).</a:t>
            </a:r>
            <a:endParaRPr lang="en-GB" sz="2400" b="1" dirty="0"/>
          </a:p>
          <a:p>
            <a:pPr lvl="0" algn="ct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7617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43F51-D5D3-35A9-9BD3-6E83A6668C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88F6DFF-272B-751D-7939-EF02C7C77DB1}"/>
              </a:ext>
            </a:extLst>
          </p:cNvPr>
          <p:cNvSpPr>
            <a:spLocks noGrp="1"/>
          </p:cNvSpPr>
          <p:nvPr>
            <p:ph type="title"/>
          </p:nvPr>
        </p:nvSpPr>
        <p:spPr/>
        <p:txBody>
          <a:bodyPr lIns="91440"/>
          <a:lstStyle/>
          <a:p>
            <a:r>
              <a:rPr lang="en-US" sz="2400" i="1" dirty="0"/>
              <a:t>Modul 9 (Lehrkräfte): </a:t>
            </a:r>
            <a:r>
              <a:rPr lang="it-IT" sz="2400" i="1" dirty="0"/>
              <a:t>Projektgestaltung und -</a:t>
            </a:r>
            <a:r>
              <a:rPr lang="it-IT" sz="2400" i="1" dirty="0" err="1"/>
              <a:t>auswertung</a:t>
            </a:r>
            <a:endParaRPr lang="el-GR" sz="2400" i="1" dirty="0"/>
          </a:p>
        </p:txBody>
      </p:sp>
      <p:sp>
        <p:nvSpPr>
          <p:cNvPr id="6" name="Text Placeholder 5">
            <a:extLst>
              <a:ext uri="{FF2B5EF4-FFF2-40B4-BE49-F238E27FC236}">
                <a16:creationId xmlns:a16="http://schemas.microsoft.com/office/drawing/2014/main" id="{5E39AF3A-DC1F-C357-8FA8-230F9EBE16B5}"/>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3: Evaluation und Wirkung</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438D97DE-A4E9-D498-626C-F4FA3C432630}"/>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AA05F521-6F64-E3D8-3638-1F21C058E2DF}"/>
              </a:ext>
            </a:extLst>
          </p:cNvPr>
          <p:cNvSpPr txBox="1"/>
          <p:nvPr/>
        </p:nvSpPr>
        <p:spPr>
          <a:xfrm>
            <a:off x="97970" y="1558636"/>
            <a:ext cx="10261766" cy="4163319"/>
          </a:xfrm>
          <a:prstGeom prst="rect">
            <a:avLst/>
          </a:prstGeom>
          <a:noFill/>
        </p:spPr>
        <p:txBody>
          <a:bodyPr wrap="square">
            <a:spAutoFit/>
          </a:bodyPr>
          <a:lstStyle/>
          <a:p>
            <a:pPr fontAlgn="base"/>
            <a:r>
              <a:rPr lang="en-GB" sz="2400" b="1" dirty="0"/>
              <a:t>Der abschließende Wirkungsbericht</a:t>
            </a:r>
          </a:p>
          <a:p>
            <a:pPr lvl="1" fontAlgn="base"/>
            <a:endParaRPr lang="en-GB" sz="2400" b="1" dirty="0"/>
          </a:p>
          <a:p>
            <a:pPr lvl="1" algn="ctr" fontAlgn="base"/>
            <a:r>
              <a:rPr lang="en-GB" sz="2400" dirty="0"/>
              <a:t>Die Geschichte des </a:t>
            </a:r>
            <a:r>
              <a:rPr lang="en-GB" sz="2400" dirty="0" err="1"/>
              <a:t>Wandels</a:t>
            </a:r>
            <a:r>
              <a:rPr lang="en-GB" sz="2400" dirty="0"/>
              <a:t> </a:t>
            </a:r>
            <a:r>
              <a:rPr lang="en-GB" sz="2400" dirty="0" err="1"/>
              <a:t>teilen</a:t>
            </a:r>
            <a:r>
              <a:rPr lang="en-GB" sz="2400" dirty="0"/>
              <a:t>.</a:t>
            </a:r>
            <a:endParaRPr lang="en-GB" sz="2400" b="1" dirty="0"/>
          </a:p>
          <a:p>
            <a:pPr lvl="1" algn="ctr" fontAlgn="base"/>
            <a:endParaRPr lang="en-GB" sz="2400" b="1" dirty="0"/>
          </a:p>
          <a:p>
            <a:pPr lvl="1" algn="ctr" fontAlgn="base"/>
            <a:endParaRPr lang="en-GB" sz="2400" b="1" dirty="0"/>
          </a:p>
          <a:p>
            <a:pPr lvl="1" algn="ctr" fontAlgn="base"/>
            <a:r>
              <a:rPr lang="en-GB" sz="2400" dirty="0"/>
              <a:t>Fassen Sie Ihre Ergebnisse zusammen. </a:t>
            </a:r>
          </a:p>
          <a:p>
            <a:pPr lvl="1" algn="ctr" fontAlgn="base"/>
            <a:r>
              <a:rPr lang="en-GB" sz="2400" dirty="0"/>
              <a:t>Präsentieren Sie die fertigen digitalen Produkte </a:t>
            </a:r>
          </a:p>
          <a:p>
            <a:pPr lvl="1" algn="ctr" fontAlgn="base"/>
            <a:r>
              <a:rPr lang="en-GB" sz="2400" dirty="0"/>
              <a:t>und </a:t>
            </a:r>
            <a:r>
              <a:rPr lang="en-GB" sz="2400" dirty="0" err="1"/>
              <a:t>veranstalten</a:t>
            </a:r>
            <a:r>
              <a:rPr lang="en-GB" sz="2400" dirty="0"/>
              <a:t> Sie </a:t>
            </a:r>
            <a:r>
              <a:rPr lang="en-GB" sz="2400" dirty="0" err="1"/>
              <a:t>eine</a:t>
            </a:r>
            <a:r>
              <a:rPr lang="en-GB" sz="2400" dirty="0"/>
              <a:t> </a:t>
            </a:r>
            <a:r>
              <a:rPr lang="en-GB" sz="2400" dirty="0" err="1"/>
              <a:t>gemeinschaftliche</a:t>
            </a:r>
            <a:r>
              <a:rPr lang="en-GB" sz="2400" dirty="0"/>
              <a:t> </a:t>
            </a:r>
            <a:r>
              <a:rPr lang="en-GB" sz="2400" dirty="0" err="1"/>
              <a:t>Feier</a:t>
            </a:r>
            <a:r>
              <a:rPr lang="en-GB" sz="2400" dirty="0"/>
              <a:t>.</a:t>
            </a:r>
            <a:endParaRPr lang="en-GB" sz="2400" b="1" dirty="0"/>
          </a:p>
          <a:p>
            <a:pPr lvl="0" algn="ct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4567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14151-1A48-4331-A5F8-6087319BE65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97E7F03-A4B3-FE79-2D7E-61DCE35DA5C4}"/>
              </a:ext>
            </a:extLst>
          </p:cNvPr>
          <p:cNvSpPr>
            <a:spLocks noGrp="1"/>
          </p:cNvSpPr>
          <p:nvPr>
            <p:ph type="title"/>
          </p:nvPr>
        </p:nvSpPr>
        <p:spPr/>
        <p:txBody>
          <a:bodyPr lIns="91440"/>
          <a:lstStyle/>
          <a:p>
            <a:r>
              <a:rPr lang="en-US" sz="2400" i="1" dirty="0"/>
              <a:t>Modul 9 (Lehrkräfte): </a:t>
            </a:r>
            <a:r>
              <a:rPr lang="it-IT" sz="2400" i="1" dirty="0"/>
              <a:t>Projektgestaltung und -</a:t>
            </a:r>
            <a:r>
              <a:rPr lang="it-IT" sz="2400" i="1" dirty="0" err="1"/>
              <a:t>auswertung</a:t>
            </a:r>
            <a:endParaRPr lang="el-GR" sz="2400" i="1" dirty="0"/>
          </a:p>
        </p:txBody>
      </p:sp>
      <p:sp>
        <p:nvSpPr>
          <p:cNvPr id="6" name="Text Placeholder 5">
            <a:extLst>
              <a:ext uri="{FF2B5EF4-FFF2-40B4-BE49-F238E27FC236}">
                <a16:creationId xmlns:a16="http://schemas.microsoft.com/office/drawing/2014/main" id="{EA04E2E4-54E7-D28A-BAE4-2477EF1B14DB}"/>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3: Evaluation und Wirkung</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8B7DA93A-2BEC-FBA2-6F6A-8255AC3756EE}"/>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C1F97AC2-614B-A350-BAD1-90D881C0C358}"/>
              </a:ext>
            </a:extLst>
          </p:cNvPr>
          <p:cNvSpPr txBox="1"/>
          <p:nvPr/>
        </p:nvSpPr>
        <p:spPr>
          <a:xfrm>
            <a:off x="97970" y="1563010"/>
            <a:ext cx="10957957" cy="5271315"/>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Aktivität: Die Tool-Auswahlmatrix (interaktiv)</a:t>
            </a:r>
          </a:p>
          <a:p>
            <a:pPr lvl="1" algn="ctr" fontAlgn="base"/>
            <a:endParaRPr lang="en-GB" sz="2400" dirty="0"/>
          </a:p>
          <a:p>
            <a:pPr lvl="1" algn="ctr" fontAlgn="base"/>
            <a:r>
              <a:rPr lang="en-GB" sz="2400" dirty="0"/>
              <a:t>Das richtige Evaluierungsinstrument auswählen.</a:t>
            </a:r>
            <a:endParaRPr lang="en-GB" sz="2400" b="1" dirty="0"/>
          </a:p>
          <a:p>
            <a:pPr lvl="1" algn="ctr" fontAlgn="base"/>
            <a:endParaRPr lang="en-GB" sz="2400" dirty="0"/>
          </a:p>
          <a:p>
            <a:pPr lvl="1" algn="ctr" fontAlgn="base"/>
            <a:r>
              <a:rPr lang="en-GB" sz="2400" dirty="0"/>
              <a:t>Wählen Sie das beste Instrument zur Messung von </a:t>
            </a:r>
          </a:p>
          <a:p>
            <a:pPr lvl="1" algn="ctr" fontAlgn="base"/>
            <a:r>
              <a:rPr lang="en-GB" sz="2400" dirty="0"/>
              <a:t>„Vertrauen“ </a:t>
            </a:r>
          </a:p>
          <a:p>
            <a:pPr lvl="1" algn="ctr" fontAlgn="base"/>
            <a:r>
              <a:rPr lang="en-GB" sz="2400" dirty="0"/>
              <a:t>vs. </a:t>
            </a:r>
          </a:p>
          <a:p>
            <a:pPr lvl="1" algn="ctr" fontAlgn="base"/>
            <a:r>
              <a:rPr lang="en-GB" sz="2400" dirty="0"/>
              <a:t>„technische Kompetenz“. </a:t>
            </a:r>
          </a:p>
          <a:p>
            <a:pPr lvl="1" algn="ctr" fontAlgn="base"/>
            <a:r>
              <a:rPr lang="en-GB" sz="2400" dirty="0"/>
              <a:t>(Rubriken, Umfragen oder Beobachtungen?)</a:t>
            </a:r>
            <a:endParaRPr lang="en-GB" sz="2400" b="1" dirty="0"/>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1772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071A-271E-65BC-CEFB-D525C7C0DB3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062B46C-F987-254A-D3A3-B01D8005FE8E}"/>
              </a:ext>
            </a:extLst>
          </p:cNvPr>
          <p:cNvSpPr>
            <a:spLocks noGrp="1"/>
          </p:cNvSpPr>
          <p:nvPr>
            <p:ph type="title"/>
          </p:nvPr>
        </p:nvSpPr>
        <p:spPr/>
        <p:txBody>
          <a:bodyPr lIns="91440"/>
          <a:lstStyle/>
          <a:p>
            <a:r>
              <a:rPr lang="en-US" sz="2400" i="1" dirty="0"/>
              <a:t>Modul 9 (Lehrkräfte): </a:t>
            </a:r>
            <a:r>
              <a:rPr lang="it-IT" sz="2400" i="1" dirty="0"/>
              <a:t>Projektgestaltung und -evaluierung</a:t>
            </a:r>
            <a:endParaRPr lang="el-GR" sz="2400" i="1" dirty="0"/>
          </a:p>
        </p:txBody>
      </p:sp>
      <p:sp>
        <p:nvSpPr>
          <p:cNvPr id="6" name="Text Placeholder 5">
            <a:extLst>
              <a:ext uri="{FF2B5EF4-FFF2-40B4-BE49-F238E27FC236}">
                <a16:creationId xmlns:a16="http://schemas.microsoft.com/office/drawing/2014/main" id="{BA11FBAE-6BBA-7EFC-1325-A4D955D0236D}"/>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3: Evaluation und Wirkung</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98D31D8F-785D-EBC7-42FF-C515234D9C83}"/>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5EDF3FFA-EB1B-87A7-5610-253F9CFC84D5}"/>
              </a:ext>
            </a:extLst>
          </p:cNvPr>
          <p:cNvSpPr txBox="1"/>
          <p:nvPr/>
        </p:nvSpPr>
        <p:spPr>
          <a:xfrm>
            <a:off x="97970" y="1563010"/>
            <a:ext cx="10957957" cy="4901983"/>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Aktivität: Das Ein-Frage-Interview (interaktiv)</a:t>
            </a:r>
          </a:p>
          <a:p>
            <a:pPr lvl="1" algn="ctr" fontAlgn="base"/>
            <a:endParaRPr lang="en-GB" sz="2400" dirty="0"/>
          </a:p>
          <a:p>
            <a:pPr lvl="1" algn="ctr" fontAlgn="base"/>
            <a:r>
              <a:rPr lang="en-GB" sz="2400" dirty="0"/>
              <a:t>Schnelles qualitatives Feedback</a:t>
            </a:r>
            <a:endParaRPr lang="en-GB" sz="2400" b="1" dirty="0"/>
          </a:p>
          <a:p>
            <a:pPr lvl="1" algn="ctr" fontAlgn="base"/>
            <a:endParaRPr lang="en-GB" sz="2400" dirty="0"/>
          </a:p>
          <a:p>
            <a:pPr lvl="1" algn="ctr" fontAlgn="base"/>
            <a:r>
              <a:rPr lang="en-GB" sz="2400" dirty="0"/>
              <a:t>Übung zu zweit: </a:t>
            </a:r>
          </a:p>
          <a:p>
            <a:pPr lvl="1" algn="ctr" fontAlgn="base"/>
            <a:r>
              <a:rPr lang="en-GB" sz="2400" dirty="0" err="1"/>
              <a:t>Stellen</a:t>
            </a:r>
            <a:r>
              <a:rPr lang="en-GB" sz="2400" dirty="0"/>
              <a:t> Sie </a:t>
            </a:r>
            <a:r>
              <a:rPr lang="en-GB" sz="2400" dirty="0" err="1"/>
              <a:t>sich</a:t>
            </a:r>
            <a:r>
              <a:rPr lang="en-GB" sz="2400" dirty="0"/>
              <a:t> </a:t>
            </a:r>
            <a:r>
              <a:rPr lang="en-GB" sz="2400" dirty="0" err="1"/>
              <a:t>gegenseitig</a:t>
            </a:r>
            <a:r>
              <a:rPr lang="en-GB" sz="2400" dirty="0"/>
              <a:t> die Frage: „Was war das Überraschendste, was Sie heute gelernt haben?“ </a:t>
            </a:r>
          </a:p>
          <a:p>
            <a:pPr lvl="1" algn="ctr" fontAlgn="base"/>
            <a:r>
              <a:rPr lang="en-GB" sz="2400" dirty="0"/>
              <a:t>und notieren Sie die Antwort.</a:t>
            </a:r>
            <a:endParaRPr lang="en-GB" sz="2400" b="1" dirty="0"/>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6373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Modul 9 (Lehrkräfte):</a:t>
            </a:r>
            <a:br>
              <a:rPr lang="en-US" sz="2700" b="0" i="1" dirty="0"/>
            </a:br>
            <a:r>
              <a:rPr lang="it-IT" sz="2700" b="0" i="1" dirty="0"/>
              <a:t>Projektgestaltung und -</a:t>
            </a:r>
            <a:r>
              <a:rPr lang="it-IT" sz="2700" b="0" i="1" dirty="0" err="1"/>
              <a:t>bewertung</a:t>
            </a:r>
            <a:br>
              <a:rPr lang="en-US" sz="2700" b="0" i="1"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lnSpcReduction="10000"/>
          </a:bodyPr>
          <a:lstStyle/>
          <a:p>
            <a:r>
              <a:rPr lang="en-US" sz="2400" b="1" dirty="0">
                <a:solidFill>
                  <a:schemeClr val="accent1">
                    <a:lumMod val="75000"/>
                  </a:schemeClr>
                </a:solidFill>
              </a:rPr>
              <a:t>Thema 1: </a:t>
            </a:r>
            <a:r>
              <a:rPr lang="en-GB" sz="2400" b="1" dirty="0" err="1">
                <a:solidFill>
                  <a:schemeClr val="accent1">
                    <a:lumMod val="75000"/>
                  </a:schemeClr>
                </a:solidFill>
              </a:rPr>
              <a:t>Grundlagen</a:t>
            </a:r>
            <a:r>
              <a:rPr lang="en-GB" sz="2400" b="1" dirty="0">
                <a:solidFill>
                  <a:schemeClr val="accent1">
                    <a:lumMod val="75000"/>
                  </a:schemeClr>
                </a:solidFill>
              </a:rPr>
              <a:t> </a:t>
            </a:r>
            <a:r>
              <a:rPr lang="en-GB" sz="2400" b="1" dirty="0" err="1">
                <a:solidFill>
                  <a:schemeClr val="accent1">
                    <a:lumMod val="75000"/>
                  </a:schemeClr>
                </a:solidFill>
              </a:rPr>
              <a:t>intergenerationeller</a:t>
            </a:r>
            <a:endParaRPr lang="en-GB" sz="2400" b="1" dirty="0">
              <a:solidFill>
                <a:schemeClr val="accent1">
                  <a:lumMod val="75000"/>
                </a:schemeClr>
              </a:solidFill>
            </a:endParaRPr>
          </a:p>
          <a:p>
            <a:r>
              <a:rPr lang="en-GB" sz="2400" b="1" dirty="0">
                <a:solidFill>
                  <a:schemeClr val="accent1">
                    <a:lumMod val="75000"/>
                  </a:schemeClr>
                </a:solidFill>
              </a:rPr>
              <a:t>Projektgestaltung</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Ende von Modul 9 (Lehrkräfte): </a:t>
            </a:r>
            <a:br>
              <a:rPr lang="en-US" b="0" i="1" dirty="0"/>
            </a:br>
            <a:r>
              <a:rPr lang="it-IT" b="0" i="1" dirty="0"/>
              <a:t>Projektgestaltung und -bewertung</a:t>
            </a: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a:xfrm>
            <a:off x="97970" y="81642"/>
            <a:ext cx="11944351" cy="715879"/>
          </a:xfrm>
        </p:spPr>
        <p:txBody>
          <a:bodyPr lIns="91440"/>
          <a:lstStyle/>
          <a:p>
            <a:r>
              <a:rPr lang="en-US" sz="2400" i="1" dirty="0"/>
              <a:t>Modul 9 (Lehrkräfte): </a:t>
            </a:r>
            <a:r>
              <a:rPr lang="it-IT" sz="2400" i="1" dirty="0"/>
              <a:t>Projektgestaltung und -bewertung</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dirty="0">
                <a:solidFill>
                  <a:schemeClr val="accent1">
                    <a:lumMod val="75000"/>
                  </a:schemeClr>
                </a:solidFill>
              </a:rPr>
              <a:t> </a:t>
            </a:r>
          </a:p>
          <a:p>
            <a:r>
              <a:rPr lang="en-US" b="1" i="1" dirty="0">
                <a:solidFill>
                  <a:schemeClr val="accent1">
                    <a:lumMod val="75000"/>
                  </a:schemeClr>
                </a:solidFill>
              </a:rPr>
              <a:t>Thema 1: </a:t>
            </a:r>
            <a:r>
              <a:rPr lang="en-GB" b="1" i="1" dirty="0">
                <a:solidFill>
                  <a:schemeClr val="accent1">
                    <a:lumMod val="75000"/>
                  </a:schemeClr>
                </a:solidFill>
              </a:rPr>
              <a:t>Grundlagen der </a:t>
            </a:r>
            <a:r>
              <a:rPr lang="en-GB" b="1" i="1" dirty="0" err="1">
                <a:solidFill>
                  <a:schemeClr val="accent1">
                    <a:lumMod val="75000"/>
                  </a:schemeClr>
                </a:solidFill>
              </a:rPr>
              <a:t>Gestaltung</a:t>
            </a:r>
            <a:r>
              <a:rPr lang="en-GB" b="1" i="1" dirty="0">
                <a:solidFill>
                  <a:schemeClr val="accent1">
                    <a:lumMod val="75000"/>
                  </a:schemeClr>
                </a:solidFill>
              </a:rPr>
              <a:t> </a:t>
            </a:r>
            <a:r>
              <a:rPr lang="en-GB" b="1" i="1" dirty="0" err="1">
                <a:solidFill>
                  <a:schemeClr val="accent1">
                    <a:lumMod val="75000"/>
                  </a:schemeClr>
                </a:solidFill>
              </a:rPr>
              <a:t>intergenerationeller</a:t>
            </a:r>
            <a:r>
              <a:rPr lang="en-GB" b="1" i="1" dirty="0">
                <a:solidFill>
                  <a:schemeClr val="accent1">
                    <a:lumMod val="75000"/>
                  </a:schemeClr>
                </a:solidFill>
              </a:rPr>
              <a:t> Projekte</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0706" y="1574005"/>
            <a:ext cx="11336483" cy="4440318"/>
          </a:xfrm>
          <a:prstGeom prst="rect">
            <a:avLst/>
          </a:prstGeom>
          <a:noFill/>
        </p:spPr>
        <p:txBody>
          <a:bodyPr wrap="square">
            <a:spAutoFit/>
          </a:bodyPr>
          <a:lstStyle/>
          <a:p>
            <a:pPr fontAlgn="base"/>
            <a:r>
              <a:rPr lang="en-GB" sz="2400" b="1" dirty="0"/>
              <a:t>Über die Grenzen des Klassenzimmers hinaus</a:t>
            </a:r>
          </a:p>
          <a:p>
            <a:pPr algn="ctr" fontAlgn="base"/>
            <a:endParaRPr lang="en-GB" sz="2400" b="1" dirty="0"/>
          </a:p>
          <a:p>
            <a:pPr lvl="1" algn="ctr" fontAlgn="base"/>
            <a:r>
              <a:rPr lang="en-GB" sz="2400" dirty="0"/>
              <a:t>Was ist generationsübergreifendes digitales Design?</a:t>
            </a:r>
          </a:p>
          <a:p>
            <a:pPr lvl="1" algn="ctr" fontAlgn="base"/>
            <a:endParaRPr lang="en-GB" sz="2400" dirty="0"/>
          </a:p>
          <a:p>
            <a:pPr lvl="1" algn="ctr" fontAlgn="base"/>
            <a:endParaRPr lang="en-GB" sz="2400" dirty="0"/>
          </a:p>
          <a:p>
            <a:pPr lvl="1" algn="ctr" fontAlgn="base"/>
            <a:r>
              <a:rPr lang="en-GB" sz="2400" dirty="0"/>
              <a:t>Es handelt sich um einen pädagogischen Ansatz, bei dem Schüler*innen und ältere Menschen gemeinsam lernen. </a:t>
            </a:r>
          </a:p>
          <a:p>
            <a:pPr lvl="1" algn="ctr" fontAlgn="base"/>
            <a:endParaRPr lang="en-GB" sz="2400" dirty="0"/>
          </a:p>
          <a:p>
            <a:pPr lvl="1" algn="ctr" fontAlgn="base"/>
            <a:r>
              <a:rPr lang="en-GB" sz="2400" dirty="0"/>
              <a:t>Im Mittelpunkt stehen Empathie, digitale Kompetenz und ein gemeinsames Ziel.</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2C82E-AB8C-B14B-B7DE-46071375BC9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ADA0BB7-A80B-0FB2-51F6-8B4CF412E274}"/>
              </a:ext>
            </a:extLst>
          </p:cNvPr>
          <p:cNvSpPr>
            <a:spLocks noGrp="1"/>
          </p:cNvSpPr>
          <p:nvPr>
            <p:ph type="title"/>
          </p:nvPr>
        </p:nvSpPr>
        <p:spPr/>
        <p:txBody>
          <a:bodyPr lIns="91440"/>
          <a:lstStyle/>
          <a:p>
            <a:r>
              <a:rPr lang="en-US" sz="2400" i="1" dirty="0"/>
              <a:t>Modul 9 (Lehrkräfte): </a:t>
            </a:r>
            <a:r>
              <a:rPr lang="it-IT" sz="2400" i="1" dirty="0"/>
              <a:t>Projektgestaltung und -bewertung</a:t>
            </a:r>
            <a:endParaRPr lang="el-GR" sz="2400" dirty="0"/>
          </a:p>
        </p:txBody>
      </p:sp>
      <p:sp>
        <p:nvSpPr>
          <p:cNvPr id="6" name="Text Placeholder 5">
            <a:extLst>
              <a:ext uri="{FF2B5EF4-FFF2-40B4-BE49-F238E27FC236}">
                <a16:creationId xmlns:a16="http://schemas.microsoft.com/office/drawing/2014/main" id="{867636D5-C3BD-F5C4-8436-2D581297AA83}"/>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1: </a:t>
            </a:r>
            <a:r>
              <a:rPr lang="en-GB" b="1" i="1" dirty="0">
                <a:solidFill>
                  <a:schemeClr val="accent1">
                    <a:lumMod val="75000"/>
                  </a:schemeClr>
                </a:solidFill>
              </a:rPr>
              <a:t>Grundlagen der </a:t>
            </a:r>
            <a:r>
              <a:rPr lang="en-GB" b="1" i="1" dirty="0" err="1">
                <a:solidFill>
                  <a:schemeClr val="accent1">
                    <a:lumMod val="75000"/>
                  </a:schemeClr>
                </a:solidFill>
              </a:rPr>
              <a:t>Gestaltung</a:t>
            </a:r>
            <a:r>
              <a:rPr lang="en-GB" b="1" i="1" dirty="0">
                <a:solidFill>
                  <a:schemeClr val="accent1">
                    <a:lumMod val="75000"/>
                  </a:schemeClr>
                </a:solidFill>
              </a:rPr>
              <a:t> </a:t>
            </a:r>
            <a:r>
              <a:rPr lang="en-GB" b="1" i="1" dirty="0" err="1">
                <a:solidFill>
                  <a:schemeClr val="accent1">
                    <a:lumMod val="75000"/>
                  </a:schemeClr>
                </a:solidFill>
              </a:rPr>
              <a:t>intergenerationeller</a:t>
            </a:r>
            <a:r>
              <a:rPr lang="en-GB" b="1" i="1" dirty="0">
                <a:solidFill>
                  <a:schemeClr val="accent1">
                    <a:lumMod val="75000"/>
                  </a:schemeClr>
                </a:solidFill>
              </a:rPr>
              <a:t> Projekte</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DD72F31-DE51-1072-DADA-E2FC3CDA6D35}"/>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64644D7A-ACBC-79D8-DEF6-9840FEBBB7B3}"/>
              </a:ext>
            </a:extLst>
          </p:cNvPr>
          <p:cNvSpPr txBox="1"/>
          <p:nvPr/>
        </p:nvSpPr>
        <p:spPr>
          <a:xfrm>
            <a:off x="266020" y="1574005"/>
            <a:ext cx="11336483" cy="4809650"/>
          </a:xfrm>
          <a:prstGeom prst="rect">
            <a:avLst/>
          </a:prstGeom>
          <a:noFill/>
        </p:spPr>
        <p:txBody>
          <a:bodyPr wrap="square">
            <a:spAutoFit/>
          </a:bodyPr>
          <a:lstStyle/>
          <a:p>
            <a:pPr fontAlgn="base"/>
            <a:r>
              <a:rPr lang="en-GB" sz="2400" b="1" dirty="0"/>
              <a:t>Die drei </a:t>
            </a:r>
            <a:r>
              <a:rPr lang="en-GB" sz="2400" b="1" dirty="0" err="1"/>
              <a:t>Säulen</a:t>
            </a:r>
            <a:r>
              <a:rPr lang="en-GB" sz="2400" b="1" dirty="0"/>
              <a:t> des IGL</a:t>
            </a:r>
          </a:p>
          <a:p>
            <a:pPr algn="ctr" fontAlgn="base"/>
            <a:endParaRPr lang="en-GB" sz="2400" b="1" dirty="0"/>
          </a:p>
          <a:p>
            <a:pPr lvl="1" algn="ctr" fontAlgn="base"/>
            <a:r>
              <a:rPr lang="en-GB" sz="2400" dirty="0"/>
              <a:t>Ausgewogenheit der Erfahrungen</a:t>
            </a:r>
          </a:p>
          <a:p>
            <a:pPr lvl="1" algn="ctr" fontAlgn="base"/>
            <a:endParaRPr lang="en-GB" sz="2400" b="1" dirty="0"/>
          </a:p>
          <a:p>
            <a:pPr lvl="1" algn="ctr" fontAlgn="base"/>
            <a:endParaRPr lang="en-GB" sz="2400" dirty="0"/>
          </a:p>
          <a:p>
            <a:pPr lvl="1" algn="ctr" fontAlgn="base"/>
            <a:r>
              <a:rPr lang="en-GB" sz="2400" dirty="0"/>
              <a:t>Erfolgreiche Projekte schaffen ein Gleichgewicht zwischen pädagogischen Zielen (Lernen),</a:t>
            </a:r>
          </a:p>
          <a:p>
            <a:pPr lvl="1" algn="ctr" fontAlgn="base"/>
            <a:r>
              <a:rPr lang="en-GB" sz="2400" dirty="0"/>
              <a:t>soziale/emotionale Ziele (Vertrauen) </a:t>
            </a:r>
          </a:p>
          <a:p>
            <a:pPr lvl="1" algn="ctr" fontAlgn="base"/>
            <a:r>
              <a:rPr lang="en-GB" sz="2400" dirty="0"/>
              <a:t>und praktische Ziele (Zugänglichkeit).</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1609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F619D-8207-2167-2AAC-5F2B7936459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53FD22D-8D43-6900-B283-1A23C82FA6C8}"/>
              </a:ext>
            </a:extLst>
          </p:cNvPr>
          <p:cNvSpPr>
            <a:spLocks noGrp="1"/>
          </p:cNvSpPr>
          <p:nvPr>
            <p:ph type="title"/>
          </p:nvPr>
        </p:nvSpPr>
        <p:spPr/>
        <p:txBody>
          <a:bodyPr lIns="91440"/>
          <a:lstStyle/>
          <a:p>
            <a:r>
              <a:rPr lang="en-US" sz="2400" i="1" dirty="0"/>
              <a:t>Modul 9 (Lehrkräfte): </a:t>
            </a:r>
            <a:r>
              <a:rPr lang="it-IT" sz="2400" i="1" dirty="0"/>
              <a:t>Projektgestaltung und -bewertung</a:t>
            </a:r>
            <a:endParaRPr lang="el-GR" sz="2400" dirty="0"/>
          </a:p>
        </p:txBody>
      </p:sp>
      <p:sp>
        <p:nvSpPr>
          <p:cNvPr id="6" name="Text Placeholder 5">
            <a:extLst>
              <a:ext uri="{FF2B5EF4-FFF2-40B4-BE49-F238E27FC236}">
                <a16:creationId xmlns:a16="http://schemas.microsoft.com/office/drawing/2014/main" id="{99F50369-4260-C5BB-250F-6A999F68E4B2}"/>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r>
              <a:rPr lang="en-US" b="1" dirty="0">
                <a:solidFill>
                  <a:schemeClr val="accent1">
                    <a:lumMod val="75000"/>
                  </a:schemeClr>
                </a:solidFill>
              </a:rPr>
              <a:t> </a:t>
            </a:r>
          </a:p>
          <a:p>
            <a:r>
              <a:rPr lang="en-US" b="1" dirty="0">
                <a:solidFill>
                  <a:schemeClr val="accent1">
                    <a:lumMod val="75000"/>
                  </a:schemeClr>
                </a:solidFill>
              </a:rPr>
              <a:t> </a:t>
            </a:r>
          </a:p>
          <a:p>
            <a:r>
              <a:rPr lang="en-US" b="1" i="1" dirty="0">
                <a:solidFill>
                  <a:schemeClr val="accent1">
                    <a:lumMod val="75000"/>
                  </a:schemeClr>
                </a:solidFill>
              </a:rPr>
              <a:t>Thema 1: </a:t>
            </a:r>
            <a:r>
              <a:rPr lang="en-GB" b="1" i="1" dirty="0">
                <a:solidFill>
                  <a:schemeClr val="accent1">
                    <a:lumMod val="75000"/>
                  </a:schemeClr>
                </a:solidFill>
              </a:rPr>
              <a:t>Grundlagen der </a:t>
            </a:r>
            <a:r>
              <a:rPr lang="en-GB" b="1" i="1" dirty="0" err="1">
                <a:solidFill>
                  <a:schemeClr val="accent1">
                    <a:lumMod val="75000"/>
                  </a:schemeClr>
                </a:solidFill>
              </a:rPr>
              <a:t>Gestaltung</a:t>
            </a:r>
            <a:r>
              <a:rPr lang="en-GB" b="1" i="1" dirty="0">
                <a:solidFill>
                  <a:schemeClr val="accent1">
                    <a:lumMod val="75000"/>
                  </a:schemeClr>
                </a:solidFill>
              </a:rPr>
              <a:t> </a:t>
            </a:r>
            <a:r>
              <a:rPr lang="en-GB" b="1" i="1" dirty="0" err="1">
                <a:solidFill>
                  <a:schemeClr val="accent1">
                    <a:lumMod val="75000"/>
                  </a:schemeClr>
                </a:solidFill>
              </a:rPr>
              <a:t>intergenerationeller</a:t>
            </a:r>
            <a:r>
              <a:rPr lang="en-GB" b="1" i="1" dirty="0">
                <a:solidFill>
                  <a:schemeClr val="accent1">
                    <a:lumMod val="75000"/>
                  </a:schemeClr>
                </a:solidFill>
              </a:rPr>
              <a:t> </a:t>
            </a:r>
            <a:r>
              <a:rPr lang="en-GB" b="1" i="1" dirty="0" err="1">
                <a:solidFill>
                  <a:schemeClr val="accent1">
                    <a:lumMod val="75000"/>
                  </a:schemeClr>
                </a:solidFill>
              </a:rPr>
              <a:t>Projekte</a:t>
            </a:r>
            <a:endParaRPr lang="en-GB"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5BA3FD8-9CB0-4FF2-EC6F-9DB504B38C8F}"/>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5C739B9D-F309-9FB3-D736-C17709CA7B65}"/>
              </a:ext>
            </a:extLst>
          </p:cNvPr>
          <p:cNvSpPr txBox="1"/>
          <p:nvPr/>
        </p:nvSpPr>
        <p:spPr>
          <a:xfrm>
            <a:off x="97970" y="1574005"/>
            <a:ext cx="11336483" cy="4809650"/>
          </a:xfrm>
          <a:prstGeom prst="rect">
            <a:avLst/>
          </a:prstGeom>
          <a:noFill/>
        </p:spPr>
        <p:txBody>
          <a:bodyPr wrap="square">
            <a:spAutoFit/>
          </a:bodyPr>
          <a:lstStyle/>
          <a:p>
            <a:pPr fontAlgn="base"/>
            <a:r>
              <a:rPr lang="en-GB" sz="2400" b="1" dirty="0"/>
              <a:t>Gegenseitigkeit und gemeinsame Gestaltung</a:t>
            </a:r>
          </a:p>
          <a:p>
            <a:pPr lvl="1" fontAlgn="base"/>
            <a:endParaRPr lang="en-GB" sz="2400" b="1" dirty="0"/>
          </a:p>
          <a:p>
            <a:pPr lvl="1" algn="ctr" fontAlgn="base"/>
            <a:r>
              <a:rPr lang="en-GB" sz="2400" dirty="0"/>
              <a:t>Gemeinsam führen</a:t>
            </a:r>
            <a:endParaRPr lang="en-GB" sz="2400" b="1" dirty="0"/>
          </a:p>
          <a:p>
            <a:pPr lvl="1" fontAlgn="base"/>
            <a:endParaRPr lang="en-GB" sz="2400" dirty="0"/>
          </a:p>
          <a:p>
            <a:pPr lvl="1" fontAlgn="base"/>
            <a:endParaRPr lang="en-GB" sz="2400" dirty="0"/>
          </a:p>
          <a:p>
            <a:pPr lvl="1" algn="ctr" fontAlgn="base"/>
            <a:r>
              <a:rPr lang="en-GB" sz="2400" dirty="0"/>
              <a:t>Gegenseitigkeit bedeutet, </a:t>
            </a:r>
            <a:r>
              <a:rPr lang="en-GB" sz="2400" dirty="0" err="1"/>
              <a:t>dass</a:t>
            </a:r>
            <a:r>
              <a:rPr lang="en-GB" sz="2400" dirty="0"/>
              <a:t> </a:t>
            </a:r>
            <a:r>
              <a:rPr lang="en-GB" sz="2400" dirty="0" err="1"/>
              <a:t>jede</a:t>
            </a:r>
            <a:r>
              <a:rPr lang="en-GB" sz="2400" dirty="0"/>
              <a:t>*r </a:t>
            </a:r>
            <a:r>
              <a:rPr lang="en-GB" sz="2400" dirty="0" err="1"/>
              <a:t>sowohl</a:t>
            </a:r>
            <a:r>
              <a:rPr lang="en-GB" sz="2400" dirty="0"/>
              <a:t> </a:t>
            </a:r>
            <a:r>
              <a:rPr lang="en-GB" sz="2400" dirty="0" err="1"/>
              <a:t>Lehrende</a:t>
            </a:r>
            <a:r>
              <a:rPr lang="en-GB" sz="2400" dirty="0"/>
              <a:t>*r als </a:t>
            </a:r>
            <a:r>
              <a:rPr lang="en-GB" sz="2400" dirty="0" err="1"/>
              <a:t>auch</a:t>
            </a:r>
            <a:r>
              <a:rPr lang="en-GB" sz="2400" dirty="0"/>
              <a:t> </a:t>
            </a:r>
            <a:r>
              <a:rPr lang="en-GB" sz="2400" dirty="0" err="1"/>
              <a:t>Lernende</a:t>
            </a:r>
            <a:r>
              <a:rPr lang="en-GB" sz="2400" dirty="0"/>
              <a:t>*r ist. </a:t>
            </a:r>
          </a:p>
          <a:p>
            <a:pPr lvl="1" algn="ctr" fontAlgn="base"/>
            <a:endParaRPr lang="en-GB" sz="2400" dirty="0"/>
          </a:p>
          <a:p>
            <a:pPr lvl="1" algn="ctr" fontAlgn="base"/>
            <a:r>
              <a:rPr lang="en-GB" sz="2400" dirty="0"/>
              <a:t>Gemeinsames Gestalten bedeutet, dass die Teilnehmenden mitentscheiden, worum es in dem Projekt gehen soll.</a:t>
            </a:r>
          </a:p>
          <a:p>
            <a:pPr lvl="0" algn="ctr"/>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8994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Modul 9 (Lehrkräfte): </a:t>
            </a:r>
            <a:r>
              <a:rPr lang="it-IT" sz="2400" i="1" dirty="0"/>
              <a:t>Projektgestaltung und -bewertung</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a:xfrm>
            <a:off x="123824" y="904834"/>
            <a:ext cx="11944351" cy="550862"/>
          </a:xfrm>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1: </a:t>
            </a:r>
            <a:r>
              <a:rPr lang="en-GB" b="1" i="1" dirty="0">
                <a:solidFill>
                  <a:schemeClr val="accent1">
                    <a:lumMod val="75000"/>
                  </a:schemeClr>
                </a:solidFill>
              </a:rPr>
              <a:t>Grundlagen der </a:t>
            </a:r>
            <a:r>
              <a:rPr lang="en-GB" b="1" i="1" dirty="0" err="1">
                <a:solidFill>
                  <a:schemeClr val="accent1">
                    <a:lumMod val="75000"/>
                  </a:schemeClr>
                </a:solidFill>
              </a:rPr>
              <a:t>Gestaltung</a:t>
            </a:r>
            <a:r>
              <a:rPr lang="en-GB" b="1" i="1" dirty="0">
                <a:solidFill>
                  <a:schemeClr val="accent1">
                    <a:lumMod val="75000"/>
                  </a:schemeClr>
                </a:solidFill>
              </a:rPr>
              <a:t> </a:t>
            </a:r>
            <a:r>
              <a:rPr lang="en-GB" b="1" i="1" dirty="0" err="1">
                <a:solidFill>
                  <a:schemeClr val="accent1">
                    <a:lumMod val="75000"/>
                  </a:schemeClr>
                </a:solidFill>
              </a:rPr>
              <a:t>intergenerationeller</a:t>
            </a:r>
            <a:r>
              <a:rPr lang="en-GB" b="1" i="1" dirty="0">
                <a:solidFill>
                  <a:schemeClr val="accent1">
                    <a:lumMod val="75000"/>
                  </a:schemeClr>
                </a:solidFill>
              </a:rPr>
              <a:t> Projekte</a:t>
            </a:r>
          </a:p>
          <a:p>
            <a:r>
              <a:rPr lang="en-US" b="1" i="1" dirty="0">
                <a:solidFill>
                  <a:schemeClr val="accent1">
                    <a:lumMod val="75000"/>
                  </a:schemeClr>
                </a:solidFill>
              </a:rPr>
              <a:t>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264224" y="1455696"/>
            <a:ext cx="10957957" cy="5178982"/>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Aktivität: Die </a:t>
            </a:r>
            <a:r>
              <a:rPr lang="en-GB" sz="2400" b="1" dirty="0" err="1">
                <a:solidFill>
                  <a:schemeClr val="accent4">
                    <a:lumMod val="75000"/>
                  </a:schemeClr>
                </a:solidFill>
              </a:rPr>
              <a:t>Annahmenüberprüfung</a:t>
            </a:r>
            <a:r>
              <a:rPr lang="en-GB" sz="2400" b="1" dirty="0">
                <a:solidFill>
                  <a:schemeClr val="accent4">
                    <a:lumMod val="75000"/>
                  </a:schemeClr>
                </a:solidFill>
              </a:rPr>
              <a:t> (interaktiv)</a:t>
            </a:r>
          </a:p>
          <a:p>
            <a:pPr lvl="1" algn="ctr" fontAlgn="base"/>
            <a:endParaRPr lang="en-GB" sz="2400" dirty="0"/>
          </a:p>
          <a:p>
            <a:pPr lvl="1" algn="ctr" fontAlgn="base"/>
            <a:r>
              <a:rPr lang="en-GB" sz="2400" dirty="0"/>
              <a:t>Unsere Vorurteile überprüfen</a:t>
            </a:r>
          </a:p>
          <a:p>
            <a:pPr lvl="1" algn="ctr" fontAlgn="base"/>
            <a:endParaRPr lang="en-GB" sz="2400" dirty="0"/>
          </a:p>
          <a:p>
            <a:pPr lvl="1" algn="ctr" fontAlgn="base"/>
            <a:r>
              <a:rPr lang="en-GB" sz="2400" dirty="0"/>
              <a:t>Nennen Sie ein Klischee zum Thema „Senioren und Technik“. </a:t>
            </a:r>
          </a:p>
          <a:p>
            <a:pPr lvl="1" algn="ctr" fontAlgn="base"/>
            <a:endParaRPr lang="en-GB" sz="2400" dirty="0"/>
          </a:p>
          <a:p>
            <a:pPr lvl="1" algn="ctr" fontAlgn="base"/>
            <a:r>
              <a:rPr lang="en-GB" sz="2400" dirty="0"/>
              <a:t>Wie </a:t>
            </a:r>
            <a:r>
              <a:rPr lang="en-GB" sz="2400" dirty="0" err="1"/>
              <a:t>können</a:t>
            </a:r>
            <a:r>
              <a:rPr lang="en-GB" sz="2400" dirty="0"/>
              <a:t> Sie </a:t>
            </a:r>
            <a:r>
              <a:rPr lang="en-GB" sz="2400" dirty="0" err="1"/>
              <a:t>anhand</a:t>
            </a:r>
            <a:r>
              <a:rPr lang="en-GB" sz="2400" dirty="0"/>
              <a:t> </a:t>
            </a:r>
            <a:r>
              <a:rPr lang="en-GB" sz="2400" dirty="0" err="1"/>
              <a:t>Ihres</a:t>
            </a:r>
            <a:r>
              <a:rPr lang="en-GB" sz="2400" dirty="0"/>
              <a:t> Projektdesign diese </a:t>
            </a:r>
            <a:r>
              <a:rPr lang="en-GB" sz="2400" dirty="0" err="1"/>
              <a:t>Vorstellung</a:t>
            </a:r>
            <a:r>
              <a:rPr lang="en-GB" sz="2400" dirty="0"/>
              <a:t> </a:t>
            </a:r>
            <a:r>
              <a:rPr lang="en-GB" sz="2400" dirty="0" err="1"/>
              <a:t>herausfordern</a:t>
            </a:r>
            <a:r>
              <a:rPr lang="en-GB" sz="2400" dirty="0"/>
              <a:t>?</a:t>
            </a:r>
            <a:endParaRPr lang="en-GB" sz="2400" b="1" dirty="0"/>
          </a:p>
          <a:p>
            <a:pPr algn="ctr"/>
            <a:endParaRPr lang="el-GR" sz="2400" b="1" dirty="0">
              <a:solidFill>
                <a:schemeClr val="accent4">
                  <a:lumMod val="75000"/>
                </a:schemeClr>
              </a:solidFill>
            </a:endParaRPr>
          </a:p>
          <a:p>
            <a:pPr algn="ctr"/>
            <a:endParaRPr lang="en-GB" dirty="0"/>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74D98-16ED-E6FC-F16C-CBFF13A4616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A4035F6-E6EF-DC51-AA7E-674346FC1441}"/>
              </a:ext>
            </a:extLst>
          </p:cNvPr>
          <p:cNvSpPr>
            <a:spLocks noGrp="1"/>
          </p:cNvSpPr>
          <p:nvPr>
            <p:ph type="title"/>
          </p:nvPr>
        </p:nvSpPr>
        <p:spPr/>
        <p:txBody>
          <a:bodyPr lIns="91440"/>
          <a:lstStyle/>
          <a:p>
            <a:r>
              <a:rPr lang="en-US" sz="2400" i="1" dirty="0"/>
              <a:t>Modul 9 (Lehrkräfte): </a:t>
            </a:r>
            <a:r>
              <a:rPr lang="it-IT" sz="2400" i="1" dirty="0"/>
              <a:t>Projektgestaltung und -bewertung</a:t>
            </a:r>
            <a:endParaRPr lang="el-GR" sz="2400" dirty="0"/>
          </a:p>
        </p:txBody>
      </p:sp>
      <p:sp>
        <p:nvSpPr>
          <p:cNvPr id="6" name="Text Placeholder 5">
            <a:extLst>
              <a:ext uri="{FF2B5EF4-FFF2-40B4-BE49-F238E27FC236}">
                <a16:creationId xmlns:a16="http://schemas.microsoft.com/office/drawing/2014/main" id="{A3F4B429-7043-F4DF-3601-624444BE1081}"/>
              </a:ext>
            </a:extLst>
          </p:cNvPr>
          <p:cNvSpPr>
            <a:spLocks noGrp="1"/>
          </p:cNvSpPr>
          <p:nvPr>
            <p:ph type="body" sz="quarter" idx="10"/>
          </p:nvPr>
        </p:nvSpPr>
        <p:spPr>
          <a:xfrm>
            <a:off x="123824" y="904834"/>
            <a:ext cx="11944351" cy="550862"/>
          </a:xfrm>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Thema 1: </a:t>
            </a:r>
            <a:r>
              <a:rPr lang="en-GB" b="1" i="1" dirty="0">
                <a:solidFill>
                  <a:schemeClr val="accent1">
                    <a:lumMod val="75000"/>
                  </a:schemeClr>
                </a:solidFill>
              </a:rPr>
              <a:t>Grundlagen der </a:t>
            </a:r>
            <a:r>
              <a:rPr lang="en-GB" b="1" i="1" dirty="0" err="1">
                <a:solidFill>
                  <a:schemeClr val="accent1">
                    <a:lumMod val="75000"/>
                  </a:schemeClr>
                </a:solidFill>
              </a:rPr>
              <a:t>Gestaltung</a:t>
            </a:r>
            <a:r>
              <a:rPr lang="en-GB" b="1" i="1" dirty="0">
                <a:solidFill>
                  <a:schemeClr val="accent1">
                    <a:lumMod val="75000"/>
                  </a:schemeClr>
                </a:solidFill>
              </a:rPr>
              <a:t> </a:t>
            </a:r>
            <a:r>
              <a:rPr lang="en-GB" b="1" i="1" dirty="0" err="1">
                <a:solidFill>
                  <a:schemeClr val="accent1">
                    <a:lumMod val="75000"/>
                  </a:schemeClr>
                </a:solidFill>
              </a:rPr>
              <a:t>intergenerationeller</a:t>
            </a:r>
            <a:r>
              <a:rPr lang="en-GB" b="1" i="1" dirty="0">
                <a:solidFill>
                  <a:schemeClr val="accent1">
                    <a:lumMod val="75000"/>
                  </a:schemeClr>
                </a:solidFill>
              </a:rPr>
              <a:t> Projekte</a:t>
            </a:r>
          </a:p>
          <a:p>
            <a:r>
              <a:rPr lang="en-US" b="1" i="1" dirty="0">
                <a:solidFill>
                  <a:schemeClr val="accent1">
                    <a:lumMod val="75000"/>
                  </a:schemeClr>
                </a:solidFill>
              </a:rPr>
              <a:t>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AD0C297D-2B37-D664-FAB8-0747D880F429}"/>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4797D88D-89A2-E3AE-6D67-9E5EE1BEF5D6}"/>
              </a:ext>
            </a:extLst>
          </p:cNvPr>
          <p:cNvSpPr txBox="1"/>
          <p:nvPr/>
        </p:nvSpPr>
        <p:spPr>
          <a:xfrm>
            <a:off x="97970" y="1455696"/>
            <a:ext cx="10957957" cy="5917646"/>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Aktivität: Erwartungen abbilden (interaktiv)</a:t>
            </a:r>
          </a:p>
          <a:p>
            <a:pPr lvl="1" algn="ctr" fontAlgn="base"/>
            <a:endParaRPr lang="en-GB" sz="2400" dirty="0"/>
          </a:p>
          <a:p>
            <a:pPr lvl="1" algn="ctr" fontAlgn="base"/>
            <a:r>
              <a:rPr lang="en-GB" sz="2400" dirty="0"/>
              <a:t>Gemeinsame Hoffnungen und Befürchtungen</a:t>
            </a:r>
            <a:endParaRPr lang="en-GB" sz="2400" b="1" dirty="0"/>
          </a:p>
          <a:p>
            <a:pPr lvl="1" algn="ctr" fontAlgn="base"/>
            <a:endParaRPr lang="en-GB" sz="2400" dirty="0"/>
          </a:p>
          <a:p>
            <a:pPr lvl="1" algn="ctr" fontAlgn="base"/>
            <a:r>
              <a:rPr lang="en-GB" sz="2400" dirty="0"/>
              <a:t>Gruppendiskussion: </a:t>
            </a:r>
          </a:p>
          <a:p>
            <a:pPr lvl="1" algn="ctr" fontAlgn="base"/>
            <a:endParaRPr lang="en-GB" sz="2400" dirty="0"/>
          </a:p>
          <a:p>
            <a:pPr lvl="1" algn="ctr" fontAlgn="base"/>
            <a:r>
              <a:rPr lang="en-GB" sz="2400" dirty="0"/>
              <a:t>Wovor haben die </a:t>
            </a:r>
            <a:r>
              <a:rPr lang="en-GB" sz="2400" dirty="0" err="1"/>
              <a:t>Schüler</a:t>
            </a:r>
            <a:r>
              <a:rPr lang="en-GB" sz="2400" dirty="0"/>
              <a:t>*</a:t>
            </a:r>
            <a:r>
              <a:rPr lang="en-GB" sz="2400" dirty="0" err="1"/>
              <a:t>innen</a:t>
            </a:r>
            <a:r>
              <a:rPr lang="en-GB" sz="2400" dirty="0"/>
              <a:t> Angst? </a:t>
            </a:r>
          </a:p>
          <a:p>
            <a:pPr lvl="1" algn="ctr" fontAlgn="base"/>
            <a:r>
              <a:rPr lang="en-GB" sz="2400" dirty="0" err="1"/>
              <a:t>Wovor</a:t>
            </a:r>
            <a:r>
              <a:rPr lang="en-GB" sz="2400" dirty="0"/>
              <a:t> Senior*</a:t>
            </a:r>
            <a:r>
              <a:rPr lang="en-GB" sz="2400" dirty="0" err="1"/>
              <a:t>innen</a:t>
            </a:r>
            <a:r>
              <a:rPr lang="en-GB" sz="2400" dirty="0"/>
              <a:t>? </a:t>
            </a:r>
          </a:p>
          <a:p>
            <a:pPr lvl="1" algn="ctr" fontAlgn="base"/>
            <a:r>
              <a:rPr lang="en-GB" sz="2400" dirty="0"/>
              <a:t>Finden Sie Gemeinsamkeiten.</a:t>
            </a:r>
            <a:endParaRPr lang="en-GB" sz="2400" b="1" dirty="0"/>
          </a:p>
          <a:p>
            <a:pPr algn="ctr"/>
            <a:endParaRPr lang="el-GR" sz="2400" b="1" dirty="0">
              <a:solidFill>
                <a:schemeClr val="accent4">
                  <a:lumMod val="75000"/>
                </a:schemeClr>
              </a:solidFill>
            </a:endParaRPr>
          </a:p>
          <a:p>
            <a:pPr algn="ctr"/>
            <a:endParaRPr lang="en-GB" dirty="0"/>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3226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700" b="0" i="1" dirty="0"/>
              <a:t>Modul 9 (Lehrkräfte): </a:t>
            </a:r>
            <a:br>
              <a:rPr lang="en-US" sz="2700" b="0" i="1" dirty="0"/>
            </a:br>
            <a:r>
              <a:rPr lang="it-IT" sz="2700" b="0" i="1" dirty="0"/>
              <a:t>Projektgestaltung und -</a:t>
            </a:r>
            <a:r>
              <a:rPr lang="it-IT" sz="2700" b="0" i="1" dirty="0" err="1"/>
              <a:t>auswertung</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2: Planung und Umsetzung</a:t>
            </a:r>
            <a:endParaRPr lang="en-GB"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Modul 9 (Lehrkräfte): </a:t>
            </a:r>
            <a:r>
              <a:rPr lang="it-IT" sz="2400" i="1" dirty="0"/>
              <a:t>Projektgestaltung und -auswertung</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Thema 2: Planung und Durchführung</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fontAlgn="base"/>
            <a:r>
              <a:rPr lang="en-GB" sz="2400" b="1" dirty="0"/>
              <a:t>Die Projektbeschreibung</a:t>
            </a:r>
          </a:p>
          <a:p>
            <a:pPr fontAlgn="base"/>
            <a:endParaRPr lang="en-GB" sz="2400" b="1" dirty="0"/>
          </a:p>
          <a:p>
            <a:pPr lvl="1" algn="ctr" fontAlgn="base"/>
            <a:r>
              <a:rPr lang="en-GB" sz="2400" dirty="0"/>
              <a:t>Definition </a:t>
            </a:r>
            <a:r>
              <a:rPr lang="en-GB" sz="2400" dirty="0" err="1"/>
              <a:t>Ihres</a:t>
            </a:r>
            <a:r>
              <a:rPr lang="en-GB" sz="2400" dirty="0"/>
              <a:t> „MVP“ (Minimum Viable Project)</a:t>
            </a:r>
          </a:p>
          <a:p>
            <a:pPr lvl="1" algn="ctr" fontAlgn="base"/>
            <a:endParaRPr lang="en-GB" sz="2400" b="1" dirty="0"/>
          </a:p>
          <a:p>
            <a:pPr lvl="1" algn="ctr" fontAlgn="base"/>
            <a:r>
              <a:rPr lang="en-GB" sz="2400" dirty="0" err="1"/>
              <a:t>Fangen</a:t>
            </a:r>
            <a:r>
              <a:rPr lang="en-GB" sz="2400" dirty="0"/>
              <a:t> Sie </a:t>
            </a:r>
            <a:r>
              <a:rPr lang="en-GB" sz="2400" dirty="0" err="1"/>
              <a:t>klein</a:t>
            </a:r>
            <a:r>
              <a:rPr lang="en-GB" sz="2400" dirty="0"/>
              <a:t> an</a:t>
            </a:r>
          </a:p>
          <a:p>
            <a:pPr lvl="1" algn="ctr" fontAlgn="base"/>
            <a:endParaRPr lang="en-GB" sz="2400" dirty="0"/>
          </a:p>
          <a:p>
            <a:pPr lvl="1" algn="ctr" fontAlgn="base"/>
            <a:r>
              <a:rPr lang="en-GB" sz="2400" dirty="0"/>
              <a:t>Legen Sie Ihr Thema fest (Geschichte, Musik, Apps), </a:t>
            </a:r>
          </a:p>
          <a:p>
            <a:pPr lvl="1" algn="ctr" fontAlgn="base"/>
            <a:r>
              <a:rPr lang="en-GB" sz="2400" dirty="0"/>
              <a:t>bestimmen Sie </a:t>
            </a:r>
            <a:r>
              <a:rPr lang="en-GB" sz="2400" dirty="0" err="1"/>
              <a:t>Ihre</a:t>
            </a:r>
            <a:r>
              <a:rPr lang="en-GB" sz="2400" dirty="0"/>
              <a:t> </a:t>
            </a:r>
            <a:r>
              <a:rPr lang="en-GB" sz="2400" dirty="0" err="1"/>
              <a:t>Teilnehmendengruppe</a:t>
            </a:r>
            <a:endParaRPr lang="en-GB" sz="2400" dirty="0"/>
          </a:p>
          <a:p>
            <a:pPr lvl="1" algn="ctr" fontAlgn="base"/>
            <a:r>
              <a:rPr lang="en-GB" sz="2400" dirty="0"/>
              <a:t>und legen Sie einen realistischen Zeitplan fest.</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1401</Words>
  <Application>Microsoft Office PowerPoint</Application>
  <PresentationFormat>Breitbild</PresentationFormat>
  <Paragraphs>266</Paragraphs>
  <Slides>20</Slides>
  <Notes>16</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20</vt:i4>
      </vt:variant>
    </vt:vector>
  </HeadingPairs>
  <TitlesOfParts>
    <vt:vector size="25" baseType="lpstr">
      <vt:lpstr>Arial</vt:lpstr>
      <vt:lpstr>Calibri</vt:lpstr>
      <vt:lpstr>Open Sans</vt:lpstr>
      <vt:lpstr>CARDET Course template</vt:lpstr>
      <vt:lpstr>CARDET Course template - Cover page</vt:lpstr>
      <vt:lpstr>WP3 – Schulungsmaterial für Lehrkräfte   </vt:lpstr>
      <vt:lpstr> Modul 9 (Lehrkräfte): Projektgestaltung und -bewertung      </vt:lpstr>
      <vt:lpstr>Modul 9 (Lehrkräfte): Projektgestaltung und -bewertung</vt:lpstr>
      <vt:lpstr>Modul 9 (Lehrkräfte): Projektgestaltung und -bewertung</vt:lpstr>
      <vt:lpstr>Modul 9 (Lehrkräfte): Projektgestaltung und -bewertung</vt:lpstr>
      <vt:lpstr>Modul 9 (Lehrkräfte): Projektgestaltung und -bewertung</vt:lpstr>
      <vt:lpstr>Modul 9 (Lehrkräfte): Projektgestaltung und -bewertung</vt:lpstr>
      <vt:lpstr>Modul 9 (Lehrkräfte):  Projektgestaltung und -auswertung    </vt:lpstr>
      <vt:lpstr>Modul 9 (Lehrkräfte): Projektgestaltung und -auswertung</vt:lpstr>
      <vt:lpstr>Modul 9 (Lehrkräfte): Projektgestaltung und -auswertung</vt:lpstr>
      <vt:lpstr>Modul 9 (Lehrkräfte): Projektgestaltung und -auswertung</vt:lpstr>
      <vt:lpstr>Modul 9 (Lehrkräfte): Projektgestaltung und -auswertung</vt:lpstr>
      <vt:lpstr>Modul 9 (Lehrkräfte): Projektgestaltung und -auswertung</vt:lpstr>
      <vt:lpstr>Modul 9 (Lehrkräfte):  Projektgestaltung und -bewertung     </vt:lpstr>
      <vt:lpstr>Modul 9 (Lehrkräfte): Projektgestaltung und -auswertung</vt:lpstr>
      <vt:lpstr>Modul 9 (Lehrkräfte): Projektgestaltung und -auswertung</vt:lpstr>
      <vt:lpstr>Modul 9 (Lehrkräfte): Projektgestaltung und -auswertung</vt:lpstr>
      <vt:lpstr>Modul 9 (Lehrkräfte): Projektgestaltung und -auswertung</vt:lpstr>
      <vt:lpstr>Modul 9 (Lehrkräfte): Projektgestaltung und -evaluierung</vt:lpstr>
      <vt:lpstr>Ende von Modul 9 (Lehrkräfte):  Projektgestaltung und -bewertung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docId:AB9C962135E8144A5546532A1A7C3046</cp:keywords>
  <cp:lastModifiedBy>Luisa Standecker</cp:lastModifiedBy>
  <cp:revision>209</cp:revision>
  <cp:lastPrinted>2018-07-25T11:23:29Z</cp:lastPrinted>
  <dcterms:created xsi:type="dcterms:W3CDTF">2014-07-11T09:12:14Z</dcterms:created>
  <dcterms:modified xsi:type="dcterms:W3CDTF">2026-05-27T13:02:05Z</dcterms:modified>
</cp:coreProperties>
</file>