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6" r:id="rId2"/>
  </p:sldMasterIdLst>
  <p:notesMasterIdLst>
    <p:notesMasterId r:id="rId23"/>
  </p:notesMasterIdLst>
  <p:handoutMasterIdLst>
    <p:handoutMasterId r:id="rId24"/>
  </p:handoutMasterIdLst>
  <p:sldIdLst>
    <p:sldId id="256" r:id="rId3"/>
    <p:sldId id="272" r:id="rId4"/>
    <p:sldId id="277" r:id="rId5"/>
    <p:sldId id="316" r:id="rId6"/>
    <p:sldId id="317" r:id="rId7"/>
    <p:sldId id="312" r:id="rId8"/>
    <p:sldId id="318" r:id="rId9"/>
    <p:sldId id="274" r:id="rId10"/>
    <p:sldId id="264" r:id="rId11"/>
    <p:sldId id="319" r:id="rId12"/>
    <p:sldId id="320" r:id="rId13"/>
    <p:sldId id="321" r:id="rId14"/>
    <p:sldId id="322" r:id="rId15"/>
    <p:sldId id="273" r:id="rId16"/>
    <p:sldId id="323" r:id="rId17"/>
    <p:sldId id="325" r:id="rId18"/>
    <p:sldId id="326" r:id="rId19"/>
    <p:sldId id="324" r:id="rId20"/>
    <p:sldId id="327" r:id="rId21"/>
    <p:sldId id="300" r:id="rId22"/>
  </p:sldIdLst>
  <p:sldSz cx="12192000" cy="6858000"/>
  <p:notesSz cx="6858000" cy="9144000"/>
  <p:custDataLst>
    <p:tags r:id="rId2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9" autoAdjust="0"/>
    <p:restoredTop sz="84867" autoAdjust="0"/>
  </p:normalViewPr>
  <p:slideViewPr>
    <p:cSldViewPr snapToGrid="0">
      <p:cViewPr varScale="1">
        <p:scale>
          <a:sx n="94" d="100"/>
          <a:sy n="94" d="100"/>
        </p:scale>
        <p:origin x="1344" y="78"/>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19/5/2026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a:t>
            </a:fld>
            <a:endParaRPr lang="el-GR"/>
          </a:p>
        </p:txBody>
      </p:sp>
    </p:spTree>
    <p:extLst>
      <p:ext uri="{BB962C8B-B14F-4D97-AF65-F5344CB8AC3E}">
        <p14:creationId xmlns:p14="http://schemas.microsoft.com/office/powerpoint/2010/main" val="203511658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19/5/2026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Clique para editar os estilos de texto principais</a:t>
            </a:r>
          </a:p>
          <a:p>
            <a:pPr lvl="1"/>
            <a:r>
              <a:rPr lang="en-US"/>
              <a:t>Segundo nível</a:t>
            </a:r>
          </a:p>
          <a:p>
            <a:pPr lvl="2"/>
            <a:r>
              <a:rPr lang="en-US"/>
              <a:t>Terceiro nível</a:t>
            </a:r>
          </a:p>
          <a:p>
            <a:pPr lvl="3"/>
            <a:r>
              <a:rPr lang="en-US"/>
              <a:t>Quarto nível</a:t>
            </a:r>
          </a:p>
          <a:p>
            <a:pPr lvl="4"/>
            <a:r>
              <a:rPr lang="en-US"/>
              <a:t>Quinto nível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a:t>
            </a:fld>
            <a:endParaRPr lang="el-GR"/>
          </a:p>
        </p:txBody>
      </p:sp>
    </p:spTree>
    <p:extLst>
      <p:ext uri="{BB962C8B-B14F-4D97-AF65-F5344CB8AC3E}">
        <p14:creationId xmlns:p14="http://schemas.microsoft.com/office/powerpoint/2010/main" val="369328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"Bem-vindos. Hoje não estamos apenas a planear uma aula de tecnologia; estamos a construir uma ponte entre gerações. Este módulo trata da transição de uma simples ajuda para uma ligação significativa."</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extLst>
      <p:ext uri="{BB962C8B-B14F-4D97-AF65-F5344CB8AC3E}">
        <p14:creationId xmlns:p14="http://schemas.microsoft.com/office/powerpoint/2010/main" val="3512708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942DD-31A4-75ED-CAE6-507C89F33D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FF8237-168A-A146-1588-FB37BDF79F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AC5C40-50EA-156C-40C2-ED92037A6AA2}"/>
              </a:ext>
            </a:extLst>
          </p:cNvPr>
          <p:cNvSpPr>
            <a:spLocks noGrp="1"/>
          </p:cNvSpPr>
          <p:nvPr>
            <p:ph type="body" idx="1"/>
          </p:nvPr>
        </p:nvSpPr>
        <p:spPr/>
        <p:txBody>
          <a:bodyPr/>
          <a:lstStyle/>
          <a:p>
            <a:pPr rtl="0" fontAlgn="base"/>
            <a:r>
              <a:rPr lang="en-GB" sz="1200" b="0" i="0" u="none" strike="noStrike" kern="1200" dirty="0">
                <a:solidFill>
                  <a:schemeClr val="tx1"/>
                </a:solidFill>
                <a:effectLst/>
                <a:latin typeface="+mn-lt"/>
                <a:ea typeface="+mn-ea"/>
                <a:cs typeface="+mn-cs"/>
              </a:rPr>
              <a:t>«Em vez de “brincar com iPads”, experimente “criar um álbum de fotos com três diapositivos”. Os objetivos SMART proporcionam a ambas as gerações uma sensação de realização concreta.»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9A22D987-58FB-F8F2-6320-2D9D5F4B36E1}"/>
              </a:ext>
            </a:extLst>
          </p:cNvPr>
          <p:cNvSpPr>
            <a:spLocks noGrp="1"/>
          </p:cNvSpPr>
          <p:nvPr>
            <p:ph type="sldNum" sz="quarter" idx="5"/>
          </p:nvPr>
        </p:nvSpPr>
        <p:spPr/>
        <p:txBody>
          <a:bodyPr/>
          <a:lstStyle/>
          <a:p>
            <a:fld id="{C6CF91B0-25AB-4DFA-B184-293DD156034C}" type="slidenum">
              <a:rPr lang="el-GR" smtClean="0"/>
              <a:t>13</a:t>
            </a:fld>
            <a:endParaRPr lang="el-GR"/>
          </a:p>
        </p:txBody>
      </p:sp>
    </p:spTree>
    <p:extLst>
      <p:ext uri="{BB962C8B-B14F-4D97-AF65-F5344CB8AC3E}">
        <p14:creationId xmlns:p14="http://schemas.microsoft.com/office/powerpoint/2010/main" val="2883556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14</a:t>
            </a:fld>
            <a:endParaRPr lang="el-GR"/>
          </a:p>
        </p:txBody>
      </p:sp>
    </p:spTree>
    <p:extLst>
      <p:ext uri="{BB962C8B-B14F-4D97-AF65-F5344CB8AC3E}">
        <p14:creationId xmlns:p14="http://schemas.microsoft.com/office/powerpoint/2010/main" val="41963925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748CC-02D6-CCBC-BC3A-4E3F877789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B60D3B-1B74-87D2-CFE8-3984EA0846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9C48D8-A1C3-8039-B59D-C26989EC52A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«Não nos limitamos a medir «cliques». Medimos «sorrisos» e «confiança». A avaliação explica por que razão o seu projeto é importante para a escola e para a comunidade.»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BE6247BB-F23E-9C6E-427B-9A6F1A3DF58E}"/>
              </a:ext>
            </a:extLst>
          </p:cNvPr>
          <p:cNvSpPr>
            <a:spLocks noGrp="1"/>
          </p:cNvSpPr>
          <p:nvPr>
            <p:ph type="sldNum" sz="quarter" idx="5"/>
          </p:nvPr>
        </p:nvSpPr>
        <p:spPr/>
        <p:txBody>
          <a:bodyPr/>
          <a:lstStyle/>
          <a:p>
            <a:fld id="{C6CF91B0-25AB-4DFA-B184-293DD156034C}" type="slidenum">
              <a:rPr lang="el-GR" smtClean="0"/>
              <a:t>15</a:t>
            </a:fld>
            <a:endParaRPr lang="el-GR"/>
          </a:p>
        </p:txBody>
      </p:sp>
    </p:spTree>
    <p:extLst>
      <p:ext uri="{BB962C8B-B14F-4D97-AF65-F5344CB8AC3E}">
        <p14:creationId xmlns:p14="http://schemas.microsoft.com/office/powerpoint/2010/main" val="32653239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07BB1-3218-66D4-4599-545C4C7655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CD99F9-C175-9C14-4A4D-8BA59C5AD4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56FFC5-67D3-DFB5-308F-A1E89185748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«Os números (dados quantitativos) dão-nos a dimensão, mas as histórias (dados qualitativos) dão-nos a alma. São necessários ambos para mostrar o verdadeiro </a:t>
            </a:r>
            <a:r>
              <a:rPr lang="en-GB" sz="1200" b="0" i="0" u="none" strike="noStrike" kern="1200" dirty="0" err="1">
                <a:solidFill>
                  <a:schemeClr val="tx1"/>
                </a:solidFill>
                <a:effectLst/>
                <a:latin typeface="+mn-lt"/>
                <a:ea typeface="+mn-ea"/>
                <a:cs typeface="+mn-cs"/>
              </a:rPr>
              <a:t>impacto</a:t>
            </a:r>
            <a:r>
              <a:rPr lang="en-GB" sz="1200" b="0" i="0" u="none" strike="noStrike" kern="1200" dirty="0">
                <a:solidFill>
                  <a:schemeClr val="tx1"/>
                </a:solidFill>
                <a:effectLst/>
                <a:latin typeface="+mn-lt"/>
                <a:ea typeface="+mn-ea"/>
                <a:cs typeface="+mn-cs"/>
              </a:rPr>
              <a:t> do Digital harmony.»</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7A4BA1F3-9F6B-4480-ACA3-D26A0710D52B}"/>
              </a:ext>
            </a:extLst>
          </p:cNvPr>
          <p:cNvSpPr>
            <a:spLocks noGrp="1"/>
          </p:cNvSpPr>
          <p:nvPr>
            <p:ph type="sldNum" sz="quarter" idx="5"/>
          </p:nvPr>
        </p:nvSpPr>
        <p:spPr/>
        <p:txBody>
          <a:bodyPr/>
          <a:lstStyle/>
          <a:p>
            <a:fld id="{C6CF91B0-25AB-4DFA-B184-293DD156034C}" type="slidenum">
              <a:rPr lang="el-GR" smtClean="0"/>
              <a:t>16</a:t>
            </a:fld>
            <a:endParaRPr lang="el-GR"/>
          </a:p>
        </p:txBody>
      </p:sp>
    </p:spTree>
    <p:extLst>
      <p:ext uri="{BB962C8B-B14F-4D97-AF65-F5344CB8AC3E}">
        <p14:creationId xmlns:p14="http://schemas.microsoft.com/office/powerpoint/2010/main" val="2952195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D76E4-6326-DC53-3E3F-A34BB8DEB8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BD3E38-4C8F-49BB-F506-45E1844595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B526AF-0C36-8C43-333E-6C1CF2AA78C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 «Não deixem que o projeto caia no esquecimento. Organizem uma festa! Mostrar os resultados aos outros valoriza o trabalho árduo tanto dos alunos como dos idosos.»</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8888C746-81EA-0FCF-94C4-9AA68A10334F}"/>
              </a:ext>
            </a:extLst>
          </p:cNvPr>
          <p:cNvSpPr>
            <a:spLocks noGrp="1"/>
          </p:cNvSpPr>
          <p:nvPr>
            <p:ph type="sldNum" sz="quarter" idx="5"/>
          </p:nvPr>
        </p:nvSpPr>
        <p:spPr/>
        <p:txBody>
          <a:bodyPr/>
          <a:lstStyle/>
          <a:p>
            <a:fld id="{C6CF91B0-25AB-4DFA-B184-293DD156034C}" type="slidenum">
              <a:rPr lang="el-GR" smtClean="0"/>
              <a:t>17</a:t>
            </a:fld>
            <a:endParaRPr lang="el-GR"/>
          </a:p>
        </p:txBody>
      </p:sp>
    </p:spTree>
    <p:extLst>
      <p:ext uri="{BB962C8B-B14F-4D97-AF65-F5344CB8AC3E}">
        <p14:creationId xmlns:p14="http://schemas.microsoft.com/office/powerpoint/2010/main" val="31225685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1722F-D34B-E6A8-5722-65B16F5A1D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500792-628B-8478-6195-80BA31F99A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3482B7-9495-6CD1-E454-2EC82E0BBAA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"Nem todas as ferramentas servem para todos os objetivos. Se quiseres avaliar a amizade, um teste de escolha múltipla é a ferramenta errada. Vamos praticar a escolha da ferramenta certa."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F188A582-9170-BFBF-64AA-FF52EF545996}"/>
              </a:ext>
            </a:extLst>
          </p:cNvPr>
          <p:cNvSpPr>
            <a:spLocks noGrp="1"/>
          </p:cNvSpPr>
          <p:nvPr>
            <p:ph type="sldNum" sz="quarter" idx="5"/>
          </p:nvPr>
        </p:nvSpPr>
        <p:spPr/>
        <p:txBody>
          <a:bodyPr/>
          <a:lstStyle/>
          <a:p>
            <a:fld id="{C6CF91B0-25AB-4DFA-B184-293DD156034C}" type="slidenum">
              <a:rPr lang="el-GR" smtClean="0"/>
              <a:t>18</a:t>
            </a:fld>
            <a:endParaRPr lang="el-GR"/>
          </a:p>
        </p:txBody>
      </p:sp>
    </p:spTree>
    <p:extLst>
      <p:ext uri="{BB962C8B-B14F-4D97-AF65-F5344CB8AC3E}">
        <p14:creationId xmlns:p14="http://schemas.microsoft.com/office/powerpoint/2010/main" val="39180947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E821C-A33A-CC0C-09BC-91DA2430E8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CA8836-2F59-0628-46D9-346E5CD2DF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09BC4E-53AE-E1CA-1B5D-A6DBE5105EB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 «Os melhores dados surgem muitas vezes simplesmente ao ouvir. Esta atividade mostra-lhe como uma única pergunta, bem formulada, pode revelar o profundo impacto que o seu projeto teve na vida de uma pessoa.»</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F2B1D662-9ABB-238B-ACE6-F6D53B8D37C4}"/>
              </a:ext>
            </a:extLst>
          </p:cNvPr>
          <p:cNvSpPr>
            <a:spLocks noGrp="1"/>
          </p:cNvSpPr>
          <p:nvPr>
            <p:ph type="sldNum" sz="quarter" idx="5"/>
          </p:nvPr>
        </p:nvSpPr>
        <p:spPr/>
        <p:txBody>
          <a:bodyPr/>
          <a:lstStyle/>
          <a:p>
            <a:fld id="{C6CF91B0-25AB-4DFA-B184-293DD156034C}" type="slidenum">
              <a:rPr lang="el-GR" smtClean="0"/>
              <a:t>19</a:t>
            </a:fld>
            <a:endParaRPr lang="el-GR"/>
          </a:p>
        </p:txBody>
      </p:sp>
    </p:spTree>
    <p:extLst>
      <p:ext uri="{BB962C8B-B14F-4D97-AF65-F5344CB8AC3E}">
        <p14:creationId xmlns:p14="http://schemas.microsoft.com/office/powerpoint/2010/main" val="16881550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AA943-D7A1-E262-7229-F99E44F837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70BDBF-F2BD-9448-C6A6-4B283431CB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A7C620-9544-0C5A-E9FA-A030939724A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«Pense nisto como as pernas de um banco. Se esquecer a vertente socioemocional, o projeto desmorona-se. Temos de planear tanto os sentimentos como o Wi-Fi.»</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sz="1200" dirty="0"/>
          </a:p>
        </p:txBody>
      </p:sp>
      <p:sp>
        <p:nvSpPr>
          <p:cNvPr id="4" name="Slide Number Placeholder 3">
            <a:extLst>
              <a:ext uri="{FF2B5EF4-FFF2-40B4-BE49-F238E27FC236}">
                <a16:creationId xmlns:a16="http://schemas.microsoft.com/office/drawing/2014/main" id="{4563FEF4-16CA-21B3-CE2E-600B9D9E1C82}"/>
              </a:ext>
            </a:extLst>
          </p:cNvPr>
          <p:cNvSpPr>
            <a:spLocks noGrp="1"/>
          </p:cNvSpPr>
          <p:nvPr>
            <p:ph type="sldNum" sz="quarter" idx="5"/>
          </p:nvPr>
        </p:nvSpPr>
        <p:spPr/>
        <p:txBody>
          <a:bodyPr/>
          <a:lstStyle/>
          <a:p>
            <a:fld id="{C6CF91B0-25AB-4DFA-B184-293DD156034C}" type="slidenum">
              <a:rPr lang="el-GR" smtClean="0"/>
              <a:t>4</a:t>
            </a:fld>
            <a:endParaRPr lang="el-GR"/>
          </a:p>
        </p:txBody>
      </p:sp>
    </p:spTree>
    <p:extLst>
      <p:ext uri="{BB962C8B-B14F-4D97-AF65-F5344CB8AC3E}">
        <p14:creationId xmlns:p14="http://schemas.microsoft.com/office/powerpoint/2010/main" val="5524446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367CF-EFF0-67F1-58BF-3C09F4A322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C64711-3889-039A-50E9-D1E272B5D4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1E1315-DB80-6803-8D4F-4BA5D2B3350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«No Digital Harmony, ninguém é apenas um “ajudante”. O aluno aprende sobre história ou a ter paciência, e o idoso adquire competências digitais. Juntos, criam o caminho.»</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sz="1200" dirty="0"/>
          </a:p>
        </p:txBody>
      </p:sp>
      <p:sp>
        <p:nvSpPr>
          <p:cNvPr id="4" name="Slide Number Placeholder 3">
            <a:extLst>
              <a:ext uri="{FF2B5EF4-FFF2-40B4-BE49-F238E27FC236}">
                <a16:creationId xmlns:a16="http://schemas.microsoft.com/office/drawing/2014/main" id="{FE2B3C93-715A-013C-8341-CAB8C00588D9}"/>
              </a:ext>
            </a:extLst>
          </p:cNvPr>
          <p:cNvSpPr>
            <a:spLocks noGrp="1"/>
          </p:cNvSpPr>
          <p:nvPr>
            <p:ph type="sldNum" sz="quarter" idx="5"/>
          </p:nvPr>
        </p:nvSpPr>
        <p:spPr/>
        <p:txBody>
          <a:bodyPr/>
          <a:lstStyle/>
          <a:p>
            <a:fld id="{C6CF91B0-25AB-4DFA-B184-293DD156034C}" type="slidenum">
              <a:rPr lang="el-GR" smtClean="0"/>
              <a:t>5</a:t>
            </a:fld>
            <a:endParaRPr lang="el-GR"/>
          </a:p>
        </p:txBody>
      </p:sp>
    </p:spTree>
    <p:extLst>
      <p:ext uri="{BB962C8B-B14F-4D97-AF65-F5344CB8AC3E}">
        <p14:creationId xmlns:p14="http://schemas.microsoft.com/office/powerpoint/2010/main" val="3528335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D72C4-D58B-2006-0A4C-1298D8E63D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0AB2FF-C82E-18C9-2E10-C59CE72D1B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E566CF-7FC7-F84F-0BC6-FC27EDB5B2F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 «Sejamos honestos quanto aos nossos preconceitos. Será que achamos que os idosos têm “medo” da tecnologia? Se criarmos produtos a partir desse “medo”, limitamos o seu potencial. Em vez disso, vamos criar produtos a partir da “curiosidade”.»</a:t>
            </a:r>
          </a:p>
          <a:p>
            <a:endParaRPr lang="LID4096" dirty="0"/>
          </a:p>
        </p:txBody>
      </p:sp>
      <p:sp>
        <p:nvSpPr>
          <p:cNvPr id="4" name="Slide Number Placeholder 3">
            <a:extLst>
              <a:ext uri="{FF2B5EF4-FFF2-40B4-BE49-F238E27FC236}">
                <a16:creationId xmlns:a16="http://schemas.microsoft.com/office/drawing/2014/main" id="{13857533-A385-7902-1BC2-68D6A4060912}"/>
              </a:ext>
            </a:extLst>
          </p:cNvPr>
          <p:cNvSpPr>
            <a:spLocks noGrp="1"/>
          </p:cNvSpPr>
          <p:nvPr>
            <p:ph type="sldNum" sz="quarter" idx="5"/>
          </p:nvPr>
        </p:nvSpPr>
        <p:spPr/>
        <p:txBody>
          <a:bodyPr/>
          <a:lstStyle/>
          <a:p>
            <a:fld id="{C6CF91B0-25AB-4DFA-B184-293DD156034C}" type="slidenum">
              <a:rPr lang="el-GR" smtClean="0"/>
              <a:t>6</a:t>
            </a:fld>
            <a:endParaRPr lang="el-GR"/>
          </a:p>
        </p:txBody>
      </p:sp>
    </p:spTree>
    <p:extLst>
      <p:ext uri="{BB962C8B-B14F-4D97-AF65-F5344CB8AC3E}">
        <p14:creationId xmlns:p14="http://schemas.microsoft.com/office/powerpoint/2010/main" val="1166336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EA517-625D-97E0-C361-4C4AC92611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EC3D5B-8CD0-0AC8-00DD-76E80A167A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BD7CCC-5743-0BD0-C55C-077D597F0D9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 «A ansiedade é o maior obstáculo. Ao identificar estas expectativas desde o início, mostra aos participantes que não estão sozinhos nas suas preocupações.»</a:t>
            </a:r>
          </a:p>
          <a:p>
            <a:endParaRPr lang="LID4096" dirty="0"/>
          </a:p>
        </p:txBody>
      </p:sp>
      <p:sp>
        <p:nvSpPr>
          <p:cNvPr id="4" name="Slide Number Placeholder 3">
            <a:extLst>
              <a:ext uri="{FF2B5EF4-FFF2-40B4-BE49-F238E27FC236}">
                <a16:creationId xmlns:a16="http://schemas.microsoft.com/office/drawing/2014/main" id="{1846F99D-45A0-9EFA-9420-6F236209E5E0}"/>
              </a:ext>
            </a:extLst>
          </p:cNvPr>
          <p:cNvSpPr>
            <a:spLocks noGrp="1"/>
          </p:cNvSpPr>
          <p:nvPr>
            <p:ph type="sldNum" sz="quarter" idx="5"/>
          </p:nvPr>
        </p:nvSpPr>
        <p:spPr/>
        <p:txBody>
          <a:bodyPr/>
          <a:lstStyle/>
          <a:p>
            <a:fld id="{C6CF91B0-25AB-4DFA-B184-293DD156034C}" type="slidenum">
              <a:rPr lang="el-GR" smtClean="0"/>
              <a:t>7</a:t>
            </a:fld>
            <a:endParaRPr lang="el-GR"/>
          </a:p>
        </p:txBody>
      </p:sp>
    </p:spTree>
    <p:extLst>
      <p:ext uri="{BB962C8B-B14F-4D97-AF65-F5344CB8AC3E}">
        <p14:creationId xmlns:p14="http://schemas.microsoft.com/office/powerpoint/2010/main" val="18009948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 "Mantenha as coisas simples. Um MVP (</a:t>
            </a:r>
            <a:r>
              <a:rPr lang="en-GB" sz="1200" b="0" i="0" u="none" strike="noStrike" kern="1200" dirty="0" err="1">
                <a:solidFill>
                  <a:schemeClr val="tx1"/>
                </a:solidFill>
                <a:effectLst/>
                <a:latin typeface="+mn-lt"/>
                <a:ea typeface="+mn-ea"/>
                <a:cs typeface="+mn-cs"/>
              </a:rPr>
              <a:t>Projeto</a:t>
            </a:r>
            <a:r>
              <a:rPr lang="en-GB" sz="1200" b="0" i="0" u="none" strike="noStrike" kern="1200" dirty="0">
                <a:solidFill>
                  <a:schemeClr val="tx1"/>
                </a:solidFill>
                <a:effectLst/>
                <a:latin typeface="+mn-lt"/>
                <a:ea typeface="+mn-ea"/>
                <a:cs typeface="+mn-cs"/>
              </a:rPr>
              <a:t> </a:t>
            </a:r>
            <a:r>
              <a:rPr lang="en-GB" sz="1200" b="0" i="0" u="none" strike="noStrike" kern="1200" dirty="0" err="1">
                <a:solidFill>
                  <a:schemeClr val="tx1"/>
                </a:solidFill>
                <a:effectLst/>
                <a:latin typeface="+mn-lt"/>
                <a:ea typeface="+mn-ea"/>
                <a:cs typeface="+mn-cs"/>
              </a:rPr>
              <a:t>Mínimo</a:t>
            </a:r>
            <a:r>
              <a:rPr lang="en-GB" sz="1200" b="0" i="0" u="none" strike="noStrike" kern="1200" dirty="0">
                <a:solidFill>
                  <a:schemeClr val="tx1"/>
                </a:solidFill>
                <a:effectLst/>
                <a:latin typeface="+mn-lt"/>
                <a:ea typeface="+mn-ea"/>
                <a:cs typeface="+mn-cs"/>
              </a:rPr>
              <a:t> </a:t>
            </a:r>
            <a:r>
              <a:rPr lang="en-GB" sz="1200" b="0" i="0" u="none" strike="noStrike" kern="1200" dirty="0" err="1">
                <a:solidFill>
                  <a:schemeClr val="tx1"/>
                </a:solidFill>
                <a:effectLst/>
                <a:latin typeface="+mn-lt"/>
                <a:ea typeface="+mn-ea"/>
                <a:cs typeface="+mn-cs"/>
              </a:rPr>
              <a:t>Viável</a:t>
            </a:r>
            <a:r>
              <a:rPr lang="en-GB" sz="1200" b="0" i="0" u="none" strike="noStrike" kern="1200" dirty="0">
                <a:solidFill>
                  <a:schemeClr val="tx1"/>
                </a:solidFill>
                <a:effectLst/>
                <a:latin typeface="+mn-lt"/>
                <a:ea typeface="+mn-ea"/>
                <a:cs typeface="+mn-cs"/>
              </a:rPr>
              <a:t>) é melhor do que um projeto gigantesco que nunca fica pronto. Qual é a única coisa que quer que eles criem juntos?"</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9</a:t>
            </a:fld>
            <a:endParaRPr lang="el-GR"/>
          </a:p>
        </p:txBody>
      </p:sp>
    </p:spTree>
    <p:extLst>
      <p:ext uri="{BB962C8B-B14F-4D97-AF65-F5344CB8AC3E}">
        <p14:creationId xmlns:p14="http://schemas.microsoft.com/office/powerpoint/2010/main" val="33914449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9A4EF-C656-0811-EA3F-E887B502EC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04190C-1A98-5994-4072-798B7FD18B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52B6DC-039B-3B21-8394-5C0856DA967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«A acessibilidade não é um extra; é a base. Se não conseguirem ver o ecrã ou ouvir o </a:t>
            </a:r>
            <a:r>
              <a:rPr lang="en-GB" sz="1200" b="0" i="0" u="none" strike="noStrike" kern="1200" dirty="0" err="1">
                <a:solidFill>
                  <a:schemeClr val="tx1"/>
                </a:solidFill>
                <a:effectLst/>
                <a:latin typeface="+mn-lt"/>
                <a:ea typeface="+mn-ea"/>
                <a:cs typeface="+mn-cs"/>
              </a:rPr>
              <a:t>que</a:t>
            </a:r>
            <a:r>
              <a:rPr lang="en-GB" sz="1200" b="0" i="0" u="none" strike="noStrike" kern="1200" dirty="0">
                <a:solidFill>
                  <a:schemeClr val="tx1"/>
                </a:solidFill>
                <a:effectLst/>
                <a:latin typeface="+mn-lt"/>
                <a:ea typeface="+mn-ea"/>
                <a:cs typeface="+mn-cs"/>
              </a:rPr>
              <a:t> </a:t>
            </a:r>
            <a:r>
              <a:rPr lang="en-GB" sz="1200" b="0" i="0" u="none" strike="noStrike" kern="1200" dirty="0" err="1">
                <a:solidFill>
                  <a:schemeClr val="tx1"/>
                </a:solidFill>
                <a:effectLst/>
                <a:latin typeface="+mn-lt"/>
                <a:ea typeface="+mn-ea"/>
                <a:cs typeface="+mn-cs"/>
              </a:rPr>
              <a:t>diz</a:t>
            </a:r>
            <a:r>
              <a:rPr lang="en-GB" sz="1200" b="0" i="0" u="none" strike="noStrike" kern="1200" dirty="0">
                <a:solidFill>
                  <a:schemeClr val="tx1"/>
                </a:solidFill>
                <a:effectLst/>
                <a:latin typeface="+mn-lt"/>
                <a:ea typeface="+mn-ea"/>
                <a:cs typeface="+mn-cs"/>
              </a:rPr>
              <a:t>, não conseguem aprender. A </a:t>
            </a:r>
            <a:r>
              <a:rPr lang="en-GB" sz="1200" b="1" dirty="0" err="1"/>
              <a:t>Concepção</a:t>
            </a:r>
            <a:r>
              <a:rPr lang="en-GB" sz="1200" b="1" dirty="0"/>
              <a:t> Universal para a </a:t>
            </a:r>
            <a:r>
              <a:rPr lang="en-GB" sz="1200" b="1" dirty="0" err="1"/>
              <a:t>Aprendizagem</a:t>
            </a:r>
            <a:r>
              <a:rPr lang="en-GB" sz="1200" b="0" i="0" u="none" strike="noStrike" kern="1200" dirty="0">
                <a:solidFill>
                  <a:schemeClr val="tx1"/>
                </a:solidFill>
                <a:effectLst/>
                <a:latin typeface="+mn-lt"/>
                <a:ea typeface="+mn-ea"/>
                <a:cs typeface="+mn-cs"/>
              </a:rPr>
              <a:t> melhora a situação para todos.»</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669DD00C-F68D-9ACC-5133-D8FBDDA5C524}"/>
              </a:ext>
            </a:extLst>
          </p:cNvPr>
          <p:cNvSpPr>
            <a:spLocks noGrp="1"/>
          </p:cNvSpPr>
          <p:nvPr>
            <p:ph type="sldNum" sz="quarter" idx="5"/>
          </p:nvPr>
        </p:nvSpPr>
        <p:spPr/>
        <p:txBody>
          <a:bodyPr/>
          <a:lstStyle/>
          <a:p>
            <a:fld id="{C6CF91B0-25AB-4DFA-B184-293DD156034C}" type="slidenum">
              <a:rPr lang="el-GR" smtClean="0"/>
              <a:t>10</a:t>
            </a:fld>
            <a:endParaRPr lang="el-GR"/>
          </a:p>
        </p:txBody>
      </p:sp>
    </p:spTree>
    <p:extLst>
      <p:ext uri="{BB962C8B-B14F-4D97-AF65-F5344CB8AC3E}">
        <p14:creationId xmlns:p14="http://schemas.microsoft.com/office/powerpoint/2010/main" val="40409448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F2296-BCC6-4481-290A-426114AF78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5B9914-033A-165C-3187-B1C76CC0E9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F2E460-8174-DD45-3289-A01F86DF1B5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«A estrutura proporciona segurança. Os participantes devem saber o que esperar. Proteja sempre os 60 minutos de trabalho </a:t>
            </a:r>
            <a:r>
              <a:rPr lang="en-GB" sz="1200" b="0" i="0" u="none" strike="noStrike" kern="1200" dirty="0" err="1">
                <a:solidFill>
                  <a:schemeClr val="tx1"/>
                </a:solidFill>
                <a:effectLst/>
                <a:latin typeface="+mn-lt"/>
                <a:ea typeface="+mn-ea"/>
                <a:cs typeface="+mn-cs"/>
              </a:rPr>
              <a:t>em</a:t>
            </a:r>
            <a:r>
              <a:rPr lang="en-GB" sz="1200" b="0" i="0" u="none" strike="noStrike" kern="1200" dirty="0">
                <a:solidFill>
                  <a:schemeClr val="tx1"/>
                </a:solidFill>
                <a:effectLst/>
                <a:latin typeface="+mn-lt"/>
                <a:ea typeface="+mn-ea"/>
                <a:cs typeface="+mn-cs"/>
              </a:rPr>
              <a:t> pares, é aí que a magia acontece.»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D047EAFA-1C84-640C-0852-58E537836EB2}"/>
              </a:ext>
            </a:extLst>
          </p:cNvPr>
          <p:cNvSpPr>
            <a:spLocks noGrp="1"/>
          </p:cNvSpPr>
          <p:nvPr>
            <p:ph type="sldNum" sz="quarter" idx="5"/>
          </p:nvPr>
        </p:nvSpPr>
        <p:spPr/>
        <p:txBody>
          <a:bodyPr/>
          <a:lstStyle/>
          <a:p>
            <a:fld id="{C6CF91B0-25AB-4DFA-B184-293DD156034C}" type="slidenum">
              <a:rPr lang="el-GR" smtClean="0"/>
              <a:t>11</a:t>
            </a:fld>
            <a:endParaRPr lang="el-GR"/>
          </a:p>
        </p:txBody>
      </p:sp>
    </p:spTree>
    <p:extLst>
      <p:ext uri="{BB962C8B-B14F-4D97-AF65-F5344CB8AC3E}">
        <p14:creationId xmlns:p14="http://schemas.microsoft.com/office/powerpoint/2010/main" val="13454777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E8730-FB5C-F197-499A-7E90597578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081EFB-28DA-B1C0-B16C-01DD3A0AEB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797150-C82E-962D-146F-0B879E2546F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«Como é que encontramos um tema comum? Através do “clustering”! Este método ensina os participantes a encontrar pontos em comum entre os seus diferentes mundos através dos meios digitais.»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D5E3262F-A12C-611B-BEFF-566A11763F25}"/>
              </a:ext>
            </a:extLst>
          </p:cNvPr>
          <p:cNvSpPr>
            <a:spLocks noGrp="1"/>
          </p:cNvSpPr>
          <p:nvPr>
            <p:ph type="sldNum" sz="quarter" idx="5"/>
          </p:nvPr>
        </p:nvSpPr>
        <p:spPr/>
        <p:txBody>
          <a:bodyPr/>
          <a:lstStyle/>
          <a:p>
            <a:fld id="{C6CF91B0-25AB-4DFA-B184-293DD156034C}" type="slidenum">
              <a:rPr lang="el-GR" smtClean="0"/>
              <a:t>12</a:t>
            </a:fld>
            <a:endParaRPr lang="el-GR"/>
          </a:p>
        </p:txBody>
      </p:sp>
    </p:spTree>
    <p:extLst>
      <p:ext uri="{BB962C8B-B14F-4D97-AF65-F5344CB8AC3E}">
        <p14:creationId xmlns:p14="http://schemas.microsoft.com/office/powerpoint/2010/main" val="15356802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2169850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3928767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654504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extLst>
      <p:ext uri="{BB962C8B-B14F-4D97-AF65-F5344CB8AC3E}">
        <p14:creationId xmlns:p14="http://schemas.microsoft.com/office/powerpoint/2010/main" val="1536706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5470203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DDCD6EF-8BAC-4952-C0E4-2EF4ACDC3F96}"/>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a:extLst>
              <a:ext uri="{FF2B5EF4-FFF2-40B4-BE49-F238E27FC236}">
                <a16:creationId xmlns:a16="http://schemas.microsoft.com/office/drawing/2014/main" id="{80274D63-4B72-B854-B883-35F07AF39E24}"/>
              </a:ext>
            </a:extLst>
          </p:cNvPr>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a:extLst>
              <a:ext uri="{FF2B5EF4-FFF2-40B4-BE49-F238E27FC236}">
                <a16:creationId xmlns:a16="http://schemas.microsoft.com/office/drawing/2014/main" id="{C669CA67-9A0D-6D23-F5B3-CD3EF82E5624}"/>
              </a:ext>
            </a:extLst>
          </p:cNvPr>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a:extLst>
              <a:ext uri="{FF2B5EF4-FFF2-40B4-BE49-F238E27FC236}">
                <a16:creationId xmlns:a16="http://schemas.microsoft.com/office/drawing/2014/main" id="{02D42687-9C05-6640-36C5-A7707DA75F1A}"/>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445815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4822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pic>
        <p:nvPicPr>
          <p:cNvPr id="6" name="Picture 5">
            <a:extLst>
              <a:ext uri="{FF2B5EF4-FFF2-40B4-BE49-F238E27FC236}">
                <a16:creationId xmlns:a16="http://schemas.microsoft.com/office/drawing/2014/main" id="{79EA4C69-9DDB-9F9F-8E98-4BCA8ED06E6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a:extLst>
              <a:ext uri="{FF2B5EF4-FFF2-40B4-BE49-F238E27FC236}">
                <a16:creationId xmlns:a16="http://schemas.microsoft.com/office/drawing/2014/main" id="{90C4B96E-428F-61C9-6E62-394451C1F93E}"/>
              </a:ext>
            </a:extLst>
          </p:cNvPr>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Project Partners:</a:t>
            </a:r>
            <a:endParaRPr lang="el-GR" dirty="0"/>
          </a:p>
        </p:txBody>
      </p:sp>
    </p:spTree>
    <p:extLst>
      <p:ext uri="{BB962C8B-B14F-4D97-AF65-F5344CB8AC3E}">
        <p14:creationId xmlns:p14="http://schemas.microsoft.com/office/powerpoint/2010/main" val="565486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9902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O título do slide vai aqui</a:t>
            </a:r>
            <a:endParaRPr lang="el-GR" dirty="0"/>
          </a:p>
        </p:txBody>
      </p:sp>
    </p:spTree>
    <p:extLst>
      <p:ext uri="{BB962C8B-B14F-4D97-AF65-F5344CB8AC3E}">
        <p14:creationId xmlns:p14="http://schemas.microsoft.com/office/powerpoint/2010/main" val="1960187723"/>
      </p:ext>
    </p:extLst>
  </p:cSld>
  <p:clrMap bg1="lt1" tx1="dk1" bg2="lt2" tx2="dk2" accent1="accent1" accent2="accent2" accent3="accent3" accent4="accent4" accent5="accent5" accent6="accent6" hlink="hlink" folHlink="folHlink"/>
  <p:sldLayoutIdLst>
    <p:sldLayoutId id="2147483672" r:id="rId1"/>
    <p:sldLayoutId id="2147483669" r:id="rId2"/>
    <p:sldLayoutId id="2147483671" r:id="rId3"/>
    <p:sldLayoutId id="2147483651" r:id="rId4"/>
  </p:sldLayoutIdLst>
  <p:txStyles>
    <p:titleStyle>
      <a:lvl1pPr algn="l" defTabSz="914377"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377"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144641"/>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87" r:id="rId3"/>
    <p:sldLayoutId id="2147483690" r:id="rId4"/>
    <p:sldLayoutId id="2147483688" r:id="rId5"/>
  </p:sldLayoutIdLst>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90EA3-B5A9-B1E8-C2DF-9EE276BBF240}"/>
              </a:ext>
            </a:extLst>
          </p:cNvPr>
          <p:cNvSpPr>
            <a:spLocks noGrp="1"/>
          </p:cNvSpPr>
          <p:nvPr>
            <p:ph type="ctrTitle"/>
          </p:nvPr>
        </p:nvSpPr>
        <p:spPr>
          <a:xfrm>
            <a:off x="374726" y="2184268"/>
            <a:ext cx="6629189" cy="1334065"/>
          </a:xfrm>
        </p:spPr>
        <p:txBody>
          <a:bodyPr>
            <a:normAutofit/>
          </a:bodyPr>
          <a:lstStyle/>
          <a:p>
            <a:r>
              <a:rPr lang="pt-PT" sz="2400" noProof="0" dirty="0"/>
              <a:t>WP3 - Material de formação para professores</a:t>
            </a:r>
            <a:br>
              <a:rPr lang="pt-PT" sz="1800" noProof="0" dirty="0"/>
            </a:br>
            <a:r>
              <a:rPr lang="pt-PT" sz="1800" noProof="0" dirty="0"/>
              <a:t> </a:t>
            </a:r>
            <a:br>
              <a:rPr lang="pt-PT" sz="1800" noProof="0" dirty="0"/>
            </a:br>
            <a:endParaRPr lang="pt-PT" sz="1800" noProof="0" dirty="0"/>
          </a:p>
        </p:txBody>
      </p:sp>
      <p:sp>
        <p:nvSpPr>
          <p:cNvPr id="3" name="Subtitle 2">
            <a:extLst>
              <a:ext uri="{FF2B5EF4-FFF2-40B4-BE49-F238E27FC236}">
                <a16:creationId xmlns:a16="http://schemas.microsoft.com/office/drawing/2014/main" id="{077FB08D-68F0-ED39-45CA-2644332A0072}"/>
              </a:ext>
            </a:extLst>
          </p:cNvPr>
          <p:cNvSpPr>
            <a:spLocks noGrp="1"/>
          </p:cNvSpPr>
          <p:nvPr>
            <p:ph type="subTitle" idx="1"/>
          </p:nvPr>
        </p:nvSpPr>
        <p:spPr>
          <a:xfrm>
            <a:off x="374726" y="3662221"/>
            <a:ext cx="7391858" cy="1292830"/>
          </a:xfrm>
        </p:spPr>
        <p:txBody>
          <a:bodyPr>
            <a:normAutofit/>
          </a:bodyPr>
          <a:lstStyle/>
          <a:p>
            <a:r>
              <a:rPr lang="pt-PT" sz="2800" noProof="0" dirty="0"/>
              <a:t>Módulo 9</a:t>
            </a:r>
          </a:p>
          <a:p>
            <a:r>
              <a:rPr lang="pt-PT" sz="2800" noProof="0" dirty="0"/>
              <a:t>Conceção e avaliação de projetos</a:t>
            </a:r>
          </a:p>
        </p:txBody>
      </p:sp>
    </p:spTree>
    <p:extLst>
      <p:ext uri="{BB962C8B-B14F-4D97-AF65-F5344CB8AC3E}">
        <p14:creationId xmlns:p14="http://schemas.microsoft.com/office/powerpoint/2010/main" val="120343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07827-07DC-294C-E9A9-FAFDCABF483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833CC73-B224-B745-A5E6-A610F9ADF82B}"/>
              </a:ext>
            </a:extLst>
          </p:cNvPr>
          <p:cNvSpPr>
            <a:spLocks noGrp="1"/>
          </p:cNvSpPr>
          <p:nvPr>
            <p:ph type="title"/>
          </p:nvPr>
        </p:nvSpPr>
        <p:spPr/>
        <p:txBody>
          <a:bodyPr lIns="91440"/>
          <a:lstStyle/>
          <a:p>
            <a:r>
              <a:rPr lang="pt-PT" sz="2400" i="1" noProof="0" dirty="0"/>
              <a:t>Módulo 9 (Professores): </a:t>
            </a:r>
            <a:r>
              <a:rPr lang="pt-PT" sz="2400" i="1" noProof="0" dirty="0" err="1"/>
              <a:t>Concepção</a:t>
            </a:r>
            <a:r>
              <a:rPr lang="pt-PT" sz="2400" i="1" noProof="0" dirty="0"/>
              <a:t> e Avaliação de Projetos</a:t>
            </a:r>
          </a:p>
        </p:txBody>
      </p:sp>
      <p:sp>
        <p:nvSpPr>
          <p:cNvPr id="6" name="Text Placeholder 5">
            <a:extLst>
              <a:ext uri="{FF2B5EF4-FFF2-40B4-BE49-F238E27FC236}">
                <a16:creationId xmlns:a16="http://schemas.microsoft.com/office/drawing/2014/main" id="{BD5263BD-773B-05DB-3D62-5E34915D0D8A}"/>
              </a:ext>
            </a:extLst>
          </p:cNvPr>
          <p:cNvSpPr>
            <a:spLocks noGrp="1"/>
          </p:cNvSpPr>
          <p:nvPr>
            <p:ph type="body" sz="quarter" idx="10"/>
          </p:nvPr>
        </p:nvSpPr>
        <p:spPr>
          <a:xfrm>
            <a:off x="97970" y="902647"/>
            <a:ext cx="11944351" cy="550862"/>
          </a:xfrm>
        </p:spPr>
        <p:txBody>
          <a:bodyPr/>
          <a:lstStyle/>
          <a:p>
            <a:endParaRPr lang="pt-PT" b="1" noProof="0" dirty="0">
              <a:solidFill>
                <a:schemeClr val="accent6">
                  <a:lumMod val="75000"/>
                </a:schemeClr>
              </a:solidFill>
            </a:endParaRPr>
          </a:p>
          <a:p>
            <a:r>
              <a:rPr lang="pt-PT" b="1" i="1" noProof="0" dirty="0">
                <a:solidFill>
                  <a:schemeClr val="accent1">
                    <a:lumMod val="75000"/>
                  </a:schemeClr>
                </a:solidFill>
              </a:rPr>
              <a:t>Tópico 2: Planeamento e Implementação</a:t>
            </a:r>
          </a:p>
          <a:p>
            <a:r>
              <a:rPr lang="pt-PT" b="1" i="1" noProof="0" dirty="0">
                <a:solidFill>
                  <a:schemeClr val="accent6">
                    <a:lumMod val="75000"/>
                  </a:schemeClr>
                </a:solidFill>
              </a:rPr>
              <a:t> </a:t>
            </a:r>
            <a:endParaRPr lang="pt-PT" i="1" noProof="0" dirty="0"/>
          </a:p>
        </p:txBody>
      </p:sp>
      <p:pic>
        <p:nvPicPr>
          <p:cNvPr id="2" name="Content Placeholder 1">
            <a:extLst>
              <a:ext uri="{FF2B5EF4-FFF2-40B4-BE49-F238E27FC236}">
                <a16:creationId xmlns:a16="http://schemas.microsoft.com/office/drawing/2014/main" id="{22C9305D-D245-63BE-12A3-945704CEA9A8}"/>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3ECECCC9-BCC4-8997-8289-86B3E69C65A1}"/>
              </a:ext>
            </a:extLst>
          </p:cNvPr>
          <p:cNvSpPr txBox="1"/>
          <p:nvPr/>
        </p:nvSpPr>
        <p:spPr>
          <a:xfrm>
            <a:off x="97970" y="1558636"/>
            <a:ext cx="10261766" cy="3793987"/>
          </a:xfrm>
          <a:prstGeom prst="rect">
            <a:avLst/>
          </a:prstGeom>
          <a:noFill/>
        </p:spPr>
        <p:txBody>
          <a:bodyPr wrap="square">
            <a:spAutoFit/>
          </a:bodyPr>
          <a:lstStyle/>
          <a:p>
            <a:pPr fontAlgn="base"/>
            <a:r>
              <a:rPr lang="pt-PT" sz="2400" b="1" noProof="0" dirty="0" err="1"/>
              <a:t>Concepção</a:t>
            </a:r>
            <a:r>
              <a:rPr lang="pt-PT" sz="2400" b="1" noProof="0" dirty="0"/>
              <a:t> Universal para a Aprendizagem </a:t>
            </a:r>
          </a:p>
          <a:p>
            <a:pPr lvl="1" fontAlgn="base"/>
            <a:endParaRPr lang="pt-PT" sz="2400" noProof="0" dirty="0"/>
          </a:p>
          <a:p>
            <a:pPr lvl="1" algn="ctr" fontAlgn="base"/>
            <a:r>
              <a:rPr lang="pt-PT" sz="2400" noProof="0" dirty="0"/>
              <a:t>Tornar a tecnologia acessível a todos.</a:t>
            </a:r>
            <a:endParaRPr lang="pt-PT" sz="2400" b="1" noProof="0" dirty="0"/>
          </a:p>
          <a:p>
            <a:pPr lvl="1" algn="ctr" fontAlgn="base"/>
            <a:endParaRPr lang="pt-PT" sz="2400" noProof="0" dirty="0"/>
          </a:p>
          <a:p>
            <a:pPr lvl="1" algn="ctr" fontAlgn="base"/>
            <a:r>
              <a:rPr lang="pt-PT" sz="2400" noProof="0" dirty="0"/>
              <a:t>Utilize tipos de letra grandes, imagens de alto contraste, instruções simplificadas </a:t>
            </a:r>
          </a:p>
          <a:p>
            <a:pPr lvl="1" algn="ctr" fontAlgn="base"/>
            <a:r>
              <a:rPr lang="pt-PT" sz="2400" noProof="0" dirty="0"/>
              <a:t>e um ambiente tranquilo e confortável.</a:t>
            </a:r>
            <a:endParaRPr lang="pt-PT" sz="2400" b="1" noProof="0" dirty="0"/>
          </a:p>
          <a:p>
            <a:pPr lvl="0"/>
            <a:endParaRPr lang="pt-PT" sz="2400" noProof="0" dirty="0"/>
          </a:p>
          <a:p>
            <a:pPr lvl="0"/>
            <a:endParaRPr lang="pt-PT" sz="2400" b="1"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53102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E3889-9A91-E8BA-E7C0-31CAB23F4EAA}"/>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5A8FB26-FFCA-3147-4E11-243C7DF8BE75}"/>
              </a:ext>
            </a:extLst>
          </p:cNvPr>
          <p:cNvSpPr>
            <a:spLocks noGrp="1"/>
          </p:cNvSpPr>
          <p:nvPr>
            <p:ph type="title"/>
          </p:nvPr>
        </p:nvSpPr>
        <p:spPr/>
        <p:txBody>
          <a:bodyPr lIns="91440"/>
          <a:lstStyle/>
          <a:p>
            <a:r>
              <a:rPr lang="pt-PT" sz="2400" i="1" noProof="0" dirty="0"/>
              <a:t>Módulo 9 (Professores): </a:t>
            </a:r>
            <a:r>
              <a:rPr lang="pt-PT" sz="2400" i="1" noProof="0" dirty="0" err="1"/>
              <a:t>Concepção</a:t>
            </a:r>
            <a:r>
              <a:rPr lang="pt-PT" sz="2400" i="1" noProof="0" dirty="0"/>
              <a:t> e Avaliação de Projetos</a:t>
            </a:r>
          </a:p>
        </p:txBody>
      </p:sp>
      <p:sp>
        <p:nvSpPr>
          <p:cNvPr id="6" name="Text Placeholder 5">
            <a:extLst>
              <a:ext uri="{FF2B5EF4-FFF2-40B4-BE49-F238E27FC236}">
                <a16:creationId xmlns:a16="http://schemas.microsoft.com/office/drawing/2014/main" id="{AC89DC5D-B83D-ED7B-4708-061B441262C0}"/>
              </a:ext>
            </a:extLst>
          </p:cNvPr>
          <p:cNvSpPr>
            <a:spLocks noGrp="1"/>
          </p:cNvSpPr>
          <p:nvPr>
            <p:ph type="body" sz="quarter" idx="10"/>
          </p:nvPr>
        </p:nvSpPr>
        <p:spPr>
          <a:xfrm>
            <a:off x="97970" y="902647"/>
            <a:ext cx="11944351" cy="550862"/>
          </a:xfrm>
        </p:spPr>
        <p:txBody>
          <a:bodyPr/>
          <a:lstStyle/>
          <a:p>
            <a:endParaRPr lang="pt-PT" b="1" noProof="0" dirty="0">
              <a:solidFill>
                <a:schemeClr val="accent6">
                  <a:lumMod val="75000"/>
                </a:schemeClr>
              </a:solidFill>
            </a:endParaRPr>
          </a:p>
          <a:p>
            <a:r>
              <a:rPr lang="pt-PT" b="1" i="1" noProof="0" dirty="0">
                <a:solidFill>
                  <a:schemeClr val="accent1">
                    <a:lumMod val="75000"/>
                  </a:schemeClr>
                </a:solidFill>
              </a:rPr>
              <a:t>Tópico 2: Planeamento e Implementação</a:t>
            </a:r>
          </a:p>
          <a:p>
            <a:r>
              <a:rPr lang="pt-PT" b="1" i="1" noProof="0" dirty="0">
                <a:solidFill>
                  <a:schemeClr val="accent6">
                    <a:lumMod val="75000"/>
                  </a:schemeClr>
                </a:solidFill>
              </a:rPr>
              <a:t> </a:t>
            </a:r>
            <a:endParaRPr lang="pt-PT" i="1" noProof="0" dirty="0"/>
          </a:p>
        </p:txBody>
      </p:sp>
      <p:pic>
        <p:nvPicPr>
          <p:cNvPr id="2" name="Content Placeholder 1">
            <a:extLst>
              <a:ext uri="{FF2B5EF4-FFF2-40B4-BE49-F238E27FC236}">
                <a16:creationId xmlns:a16="http://schemas.microsoft.com/office/drawing/2014/main" id="{D6B5A92E-B122-433E-1D6F-17159788D1EB}"/>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26A51686-B565-72AB-367F-8CFA0341B604}"/>
              </a:ext>
            </a:extLst>
          </p:cNvPr>
          <p:cNvSpPr txBox="1"/>
          <p:nvPr/>
        </p:nvSpPr>
        <p:spPr>
          <a:xfrm>
            <a:off x="97970" y="1558636"/>
            <a:ext cx="10261766" cy="4163319"/>
          </a:xfrm>
          <a:prstGeom prst="rect">
            <a:avLst/>
          </a:prstGeom>
          <a:noFill/>
        </p:spPr>
        <p:txBody>
          <a:bodyPr wrap="square">
            <a:spAutoFit/>
          </a:bodyPr>
          <a:lstStyle/>
          <a:p>
            <a:pPr fontAlgn="base"/>
            <a:r>
              <a:rPr lang="pt-PT" sz="2400" b="1" noProof="0" dirty="0"/>
              <a:t>Estruturação de uma sessão</a:t>
            </a:r>
          </a:p>
          <a:p>
            <a:pPr lvl="1" fontAlgn="base"/>
            <a:endParaRPr lang="pt-PT" sz="2400" noProof="0" dirty="0"/>
          </a:p>
          <a:p>
            <a:pPr lvl="1" algn="ctr" fontAlgn="base"/>
            <a:r>
              <a:rPr lang="pt-PT" sz="2400" noProof="0" dirty="0"/>
              <a:t>O ritmo de 90 minutos</a:t>
            </a:r>
            <a:endParaRPr lang="pt-PT" sz="2400" b="1" noProof="0" dirty="0"/>
          </a:p>
          <a:p>
            <a:pPr lvl="1" fontAlgn="base"/>
            <a:endParaRPr lang="pt-PT" sz="2400" noProof="0" dirty="0"/>
          </a:p>
          <a:p>
            <a:pPr lvl="1" algn="ctr" fontAlgn="base"/>
            <a:r>
              <a:rPr lang="pt-PT" sz="2400" noProof="0" dirty="0"/>
              <a:t>Aquecimento (10 min), </a:t>
            </a:r>
          </a:p>
          <a:p>
            <a:pPr lvl="1" algn="ctr" fontAlgn="base"/>
            <a:r>
              <a:rPr lang="pt-PT" sz="2400" noProof="0" dirty="0"/>
              <a:t>Apresentação da tarefa (10 min), </a:t>
            </a:r>
          </a:p>
          <a:p>
            <a:pPr lvl="1" algn="ctr" fontAlgn="base"/>
            <a:r>
              <a:rPr lang="pt-PT" sz="2400" noProof="0" dirty="0"/>
              <a:t>Trabalho colaborativo em pares (60 min) e </a:t>
            </a:r>
          </a:p>
          <a:p>
            <a:pPr lvl="1" algn="ctr" fontAlgn="base"/>
            <a:r>
              <a:rPr lang="pt-PT" sz="2400" noProof="0" dirty="0"/>
              <a:t>Reflexão/Encerramento (10 min).</a:t>
            </a:r>
            <a:endParaRPr lang="pt-PT" sz="2400" b="1" noProof="0" dirty="0"/>
          </a:p>
          <a:p>
            <a:pPr lvl="0"/>
            <a:endParaRPr lang="pt-PT" sz="2400" noProof="0" dirty="0"/>
          </a:p>
          <a:p>
            <a:pPr lvl="0"/>
            <a:endParaRPr lang="pt-PT" sz="2400" b="1" noProof="0" dirty="0"/>
          </a:p>
          <a:p>
            <a:pPr marR="0" lvl="0">
              <a:lnSpc>
                <a:spcPct val="107000"/>
              </a:lnSpc>
              <a:spcAft>
                <a:spcPts val="800"/>
              </a:spcAft>
              <a:buSzPts val="1000"/>
              <a:tabLst>
                <a:tab pos="457200" algn="l"/>
              </a:tabLst>
            </a:pPr>
            <a:r>
              <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7519565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C6049-D170-A262-E9E2-90C60C76BB81}"/>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ECF79613-08B9-9FB2-C9FC-B9679BD129B4}"/>
              </a:ext>
            </a:extLst>
          </p:cNvPr>
          <p:cNvSpPr>
            <a:spLocks noGrp="1"/>
          </p:cNvSpPr>
          <p:nvPr>
            <p:ph type="title"/>
          </p:nvPr>
        </p:nvSpPr>
        <p:spPr/>
        <p:txBody>
          <a:bodyPr lIns="91440"/>
          <a:lstStyle/>
          <a:p>
            <a:r>
              <a:rPr lang="pt-PT" sz="2400" i="1" noProof="0" dirty="0"/>
              <a:t>Módulo 9 (Professores): </a:t>
            </a:r>
            <a:r>
              <a:rPr lang="pt-PT" sz="2400" i="1" noProof="0" dirty="0" err="1"/>
              <a:t>Concepção</a:t>
            </a:r>
            <a:r>
              <a:rPr lang="pt-PT" sz="2400" i="1" noProof="0" dirty="0"/>
              <a:t> e Avaliação de Projetos</a:t>
            </a:r>
          </a:p>
        </p:txBody>
      </p:sp>
      <p:sp>
        <p:nvSpPr>
          <p:cNvPr id="6" name="Text Placeholder 5">
            <a:extLst>
              <a:ext uri="{FF2B5EF4-FFF2-40B4-BE49-F238E27FC236}">
                <a16:creationId xmlns:a16="http://schemas.microsoft.com/office/drawing/2014/main" id="{89E45E0F-1E34-CEDD-1839-79016FB56DA5}"/>
              </a:ext>
            </a:extLst>
          </p:cNvPr>
          <p:cNvSpPr>
            <a:spLocks noGrp="1"/>
          </p:cNvSpPr>
          <p:nvPr>
            <p:ph type="body" sz="quarter" idx="10"/>
          </p:nvPr>
        </p:nvSpPr>
        <p:spPr>
          <a:xfrm>
            <a:off x="97970" y="902647"/>
            <a:ext cx="11944351" cy="550862"/>
          </a:xfrm>
        </p:spPr>
        <p:txBody>
          <a:bodyPr/>
          <a:lstStyle/>
          <a:p>
            <a:endParaRPr lang="pt-PT" b="1" noProof="0" dirty="0">
              <a:solidFill>
                <a:schemeClr val="accent6">
                  <a:lumMod val="75000"/>
                </a:schemeClr>
              </a:solidFill>
            </a:endParaRPr>
          </a:p>
          <a:p>
            <a:r>
              <a:rPr lang="pt-PT" b="1" i="1" noProof="0" dirty="0">
                <a:solidFill>
                  <a:schemeClr val="accent1">
                    <a:lumMod val="75000"/>
                  </a:schemeClr>
                </a:solidFill>
              </a:rPr>
              <a:t>Tópico 2: Planeamento e Implementação</a:t>
            </a:r>
          </a:p>
          <a:p>
            <a:r>
              <a:rPr lang="pt-PT" b="1" i="1" noProof="0" dirty="0">
                <a:solidFill>
                  <a:schemeClr val="accent6">
                    <a:lumMod val="75000"/>
                  </a:schemeClr>
                </a:solidFill>
              </a:rPr>
              <a:t> </a:t>
            </a:r>
            <a:endParaRPr lang="pt-PT" i="1" noProof="0" dirty="0"/>
          </a:p>
        </p:txBody>
      </p:sp>
      <p:pic>
        <p:nvPicPr>
          <p:cNvPr id="2" name="Content Placeholder 1">
            <a:extLst>
              <a:ext uri="{FF2B5EF4-FFF2-40B4-BE49-F238E27FC236}">
                <a16:creationId xmlns:a16="http://schemas.microsoft.com/office/drawing/2014/main" id="{89912838-4F5B-00A7-EEF3-7C14E3101663}"/>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3" name="TextBox 2">
            <a:extLst>
              <a:ext uri="{FF2B5EF4-FFF2-40B4-BE49-F238E27FC236}">
                <a16:creationId xmlns:a16="http://schemas.microsoft.com/office/drawing/2014/main" id="{B5B9DFCD-981F-8E86-44B6-08EE0747B9BB}"/>
              </a:ext>
            </a:extLst>
          </p:cNvPr>
          <p:cNvSpPr txBox="1"/>
          <p:nvPr/>
        </p:nvSpPr>
        <p:spPr>
          <a:xfrm>
            <a:off x="97970" y="1563010"/>
            <a:ext cx="10957957" cy="4532651"/>
          </a:xfrm>
          <a:prstGeom prst="rect">
            <a:avLst/>
          </a:prstGeom>
          <a:noFill/>
        </p:spPr>
        <p:txBody>
          <a:bodyPr wrap="square">
            <a:spAutoFit/>
          </a:bodyPr>
          <a:lstStyle/>
          <a:p>
            <a:pPr algn="ctr"/>
            <a:r>
              <a:rPr lang="pt-PT" sz="2400" b="1" noProof="0" dirty="0">
                <a:solidFill>
                  <a:schemeClr val="accent4">
                    <a:lumMod val="75000"/>
                  </a:schemeClr>
                </a:solidFill>
              </a:rPr>
              <a:t>Atividade: A técnica de agrupamento (interativa)</a:t>
            </a:r>
          </a:p>
          <a:p>
            <a:pPr lvl="1" algn="ctr" fontAlgn="base"/>
            <a:endParaRPr lang="pt-PT" sz="2400" noProof="0" dirty="0">
              <a:solidFill>
                <a:schemeClr val="accent4">
                  <a:lumMod val="75000"/>
                </a:schemeClr>
              </a:solidFill>
            </a:endParaRPr>
          </a:p>
          <a:p>
            <a:pPr lvl="1" algn="ctr" fontAlgn="base"/>
            <a:r>
              <a:rPr lang="pt-PT" sz="2400" noProof="0" dirty="0"/>
              <a:t>Criação do Tema</a:t>
            </a:r>
          </a:p>
          <a:p>
            <a:pPr lvl="1" algn="ctr" fontAlgn="base"/>
            <a:endParaRPr lang="pt-PT" sz="2400" noProof="0" dirty="0"/>
          </a:p>
          <a:p>
            <a:pPr lvl="1" algn="ctr" fontAlgn="base"/>
            <a:endParaRPr lang="pt-PT" sz="2400" noProof="0" dirty="0"/>
          </a:p>
          <a:p>
            <a:pPr lvl="1" algn="ctr" fontAlgn="base"/>
            <a:r>
              <a:rPr lang="pt-PT" sz="2400" noProof="0" dirty="0"/>
              <a:t>Agrupe diferentes interesses</a:t>
            </a:r>
          </a:p>
          <a:p>
            <a:pPr lvl="1" algn="ctr" fontAlgn="base"/>
            <a:r>
              <a:rPr lang="pt-PT" sz="2400" noProof="0" dirty="0"/>
              <a:t>(por exemplo, Culinária + </a:t>
            </a:r>
            <a:r>
              <a:rPr lang="pt-PT" sz="2400" noProof="0" dirty="0" err="1"/>
              <a:t>TikTok</a:t>
            </a:r>
            <a:r>
              <a:rPr lang="pt-PT" sz="2400" noProof="0" dirty="0"/>
              <a:t> + Fotos antigas). </a:t>
            </a:r>
          </a:p>
          <a:p>
            <a:pPr lvl="1" algn="ctr" fontAlgn="base"/>
            <a:endParaRPr lang="pt-PT" sz="2400" noProof="0" dirty="0"/>
          </a:p>
          <a:p>
            <a:pPr lvl="1" algn="ctr" fontAlgn="base"/>
            <a:r>
              <a:rPr lang="pt-PT" sz="2400" noProof="0" dirty="0"/>
              <a:t>Como podem eles tornar-se um único projeto digital</a:t>
            </a:r>
            <a:endParaRPr lang="pt-PT" sz="2400" b="1" noProof="0" dirty="0"/>
          </a:p>
          <a:p>
            <a:pPr lvl="1" algn="ctr"/>
            <a:endParaRPr lang="pt-PT" sz="2400" noProof="0" dirty="0"/>
          </a:p>
          <a:p>
            <a:pPr lvl="0" algn="ctr"/>
            <a:endParaRPr lang="pt-PT" sz="2400"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601366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A0435-02FA-55DF-ED04-15E334C585CF}"/>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4B16E52-15EB-7A81-5993-463FF5B6DB61}"/>
              </a:ext>
            </a:extLst>
          </p:cNvPr>
          <p:cNvSpPr>
            <a:spLocks noGrp="1"/>
          </p:cNvSpPr>
          <p:nvPr>
            <p:ph type="title"/>
          </p:nvPr>
        </p:nvSpPr>
        <p:spPr/>
        <p:txBody>
          <a:bodyPr lIns="91440"/>
          <a:lstStyle/>
          <a:p>
            <a:r>
              <a:rPr lang="pt-PT" sz="2400" i="1" noProof="0" dirty="0"/>
              <a:t>Módulo 9 (Professores): </a:t>
            </a:r>
            <a:r>
              <a:rPr lang="pt-PT" sz="2400" i="1" noProof="0" dirty="0" err="1"/>
              <a:t>Concepção</a:t>
            </a:r>
            <a:r>
              <a:rPr lang="pt-PT" sz="2400" i="1" noProof="0" dirty="0"/>
              <a:t> e Avaliação de Projetos</a:t>
            </a:r>
          </a:p>
        </p:txBody>
      </p:sp>
      <p:sp>
        <p:nvSpPr>
          <p:cNvPr id="6" name="Text Placeholder 5">
            <a:extLst>
              <a:ext uri="{FF2B5EF4-FFF2-40B4-BE49-F238E27FC236}">
                <a16:creationId xmlns:a16="http://schemas.microsoft.com/office/drawing/2014/main" id="{5BF975B2-69ED-205D-F62A-1C33B8621C5C}"/>
              </a:ext>
            </a:extLst>
          </p:cNvPr>
          <p:cNvSpPr>
            <a:spLocks noGrp="1"/>
          </p:cNvSpPr>
          <p:nvPr>
            <p:ph type="body" sz="quarter" idx="10"/>
          </p:nvPr>
        </p:nvSpPr>
        <p:spPr>
          <a:xfrm>
            <a:off x="97970" y="902647"/>
            <a:ext cx="11944351" cy="550862"/>
          </a:xfrm>
        </p:spPr>
        <p:txBody>
          <a:bodyPr/>
          <a:lstStyle/>
          <a:p>
            <a:endParaRPr lang="pt-PT" b="1" noProof="0" dirty="0">
              <a:solidFill>
                <a:schemeClr val="accent6">
                  <a:lumMod val="75000"/>
                </a:schemeClr>
              </a:solidFill>
            </a:endParaRPr>
          </a:p>
          <a:p>
            <a:r>
              <a:rPr lang="pt-PT" b="1" i="1" noProof="0" dirty="0">
                <a:solidFill>
                  <a:schemeClr val="accent1">
                    <a:lumMod val="75000"/>
                  </a:schemeClr>
                </a:solidFill>
              </a:rPr>
              <a:t>Tópico 2: Planeamento e Implementação</a:t>
            </a:r>
          </a:p>
          <a:p>
            <a:r>
              <a:rPr lang="pt-PT" b="1" i="1" noProof="0" dirty="0">
                <a:solidFill>
                  <a:schemeClr val="accent6">
                    <a:lumMod val="75000"/>
                  </a:schemeClr>
                </a:solidFill>
              </a:rPr>
              <a:t> </a:t>
            </a:r>
            <a:endParaRPr lang="pt-PT" i="1" noProof="0" dirty="0"/>
          </a:p>
        </p:txBody>
      </p:sp>
      <p:pic>
        <p:nvPicPr>
          <p:cNvPr id="2" name="Content Placeholder 1">
            <a:extLst>
              <a:ext uri="{FF2B5EF4-FFF2-40B4-BE49-F238E27FC236}">
                <a16:creationId xmlns:a16="http://schemas.microsoft.com/office/drawing/2014/main" id="{D398E35E-43DB-2216-4623-5538964F2587}"/>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3" name="TextBox 2">
            <a:extLst>
              <a:ext uri="{FF2B5EF4-FFF2-40B4-BE49-F238E27FC236}">
                <a16:creationId xmlns:a16="http://schemas.microsoft.com/office/drawing/2014/main" id="{61FF94AD-AF44-498C-FF8B-AEB7C262DE73}"/>
              </a:ext>
            </a:extLst>
          </p:cNvPr>
          <p:cNvSpPr txBox="1"/>
          <p:nvPr/>
        </p:nvSpPr>
        <p:spPr>
          <a:xfrm>
            <a:off x="97970" y="1563010"/>
            <a:ext cx="10957957" cy="4532651"/>
          </a:xfrm>
          <a:prstGeom prst="rect">
            <a:avLst/>
          </a:prstGeom>
          <a:noFill/>
        </p:spPr>
        <p:txBody>
          <a:bodyPr wrap="square">
            <a:spAutoFit/>
          </a:bodyPr>
          <a:lstStyle/>
          <a:p>
            <a:pPr algn="ctr" fontAlgn="base"/>
            <a:endParaRPr lang="pt-PT" sz="2400" b="1" noProof="0" dirty="0">
              <a:solidFill>
                <a:schemeClr val="accent4">
                  <a:lumMod val="75000"/>
                </a:schemeClr>
              </a:solidFill>
            </a:endParaRPr>
          </a:p>
          <a:p>
            <a:pPr algn="ctr" fontAlgn="base"/>
            <a:r>
              <a:rPr lang="pt-PT" sz="2400" b="1" noProof="0" dirty="0">
                <a:solidFill>
                  <a:schemeClr val="accent4">
                    <a:lumMod val="75000"/>
                  </a:schemeClr>
                </a:solidFill>
              </a:rPr>
              <a:t>Atividade: Elaboração de Objetivos SMART (Interativa)</a:t>
            </a:r>
          </a:p>
          <a:p>
            <a:pPr lvl="1" algn="ctr" fontAlgn="base"/>
            <a:endParaRPr lang="pt-PT" sz="2400" noProof="0" dirty="0"/>
          </a:p>
          <a:p>
            <a:pPr lvl="1" algn="ctr" fontAlgn="base"/>
            <a:r>
              <a:rPr lang="pt-PT" sz="2400" noProof="0" dirty="0"/>
              <a:t>Definir objetivos claros</a:t>
            </a:r>
            <a:endParaRPr lang="pt-PT" sz="2400" b="1" noProof="0" dirty="0"/>
          </a:p>
          <a:p>
            <a:pPr lvl="1" algn="ctr" fontAlgn="base"/>
            <a:endParaRPr lang="pt-PT" sz="2400" b="1" noProof="0" dirty="0"/>
          </a:p>
          <a:p>
            <a:pPr lvl="1" algn="ctr" fontAlgn="base"/>
            <a:r>
              <a:rPr lang="pt-PT" sz="2400" noProof="0" dirty="0"/>
              <a:t>Pratique transformar uma ideia vaga num </a:t>
            </a:r>
          </a:p>
          <a:p>
            <a:pPr lvl="1" algn="ctr" fontAlgn="base"/>
            <a:r>
              <a:rPr lang="pt-PT" sz="2400" noProof="0" dirty="0"/>
              <a:t>objetivo Específico, Mensurável, Alcançável, Relevante e com Prazo definido.</a:t>
            </a:r>
            <a:endParaRPr lang="pt-PT" sz="2400" b="1" noProof="0" dirty="0"/>
          </a:p>
          <a:p>
            <a:pPr algn="ctr"/>
            <a:endParaRPr lang="pt-PT" sz="2400" b="1" noProof="0" dirty="0">
              <a:solidFill>
                <a:schemeClr val="accent4">
                  <a:lumMod val="75000"/>
                </a:schemeClr>
              </a:solidFill>
            </a:endParaRPr>
          </a:p>
          <a:p>
            <a:pPr algn="ctr"/>
            <a:endParaRPr lang="pt-PT" sz="2400" b="1" noProof="0" dirty="0"/>
          </a:p>
          <a:p>
            <a:pPr lvl="1" algn="ctr"/>
            <a:endParaRPr lang="pt-PT" sz="2400" noProof="0" dirty="0"/>
          </a:p>
          <a:p>
            <a:pPr lvl="0" algn="ctr"/>
            <a:endParaRPr lang="pt-PT" sz="2400"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165898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9E000-07C4-0970-E278-5CB759991E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B9E0A8-86C7-0BAD-983C-8CF98D4B45D8}"/>
              </a:ext>
            </a:extLst>
          </p:cNvPr>
          <p:cNvSpPr>
            <a:spLocks noGrp="1"/>
          </p:cNvSpPr>
          <p:nvPr>
            <p:ph type="ctrTitle"/>
          </p:nvPr>
        </p:nvSpPr>
        <p:spPr/>
        <p:txBody>
          <a:bodyPr>
            <a:normAutofit fontScale="90000"/>
          </a:bodyPr>
          <a:lstStyle/>
          <a:p>
            <a:r>
              <a:rPr lang="pt-PT" sz="2400" b="0" i="1" noProof="0" dirty="0"/>
              <a:t>Módulo 9 (Professores): </a:t>
            </a:r>
            <a:br>
              <a:rPr lang="pt-PT" sz="2400" b="0" i="1" noProof="0" dirty="0"/>
            </a:br>
            <a:r>
              <a:rPr lang="pt-PT" sz="2400" b="0" i="1" noProof="0" dirty="0" err="1"/>
              <a:t>Concepção</a:t>
            </a:r>
            <a:r>
              <a:rPr lang="pt-PT" sz="2400" b="0" i="1" noProof="0" dirty="0"/>
              <a:t> e Avaliação de Projetos</a:t>
            </a:r>
            <a:br>
              <a:rPr lang="pt-PT" sz="2400" b="0" i="1" noProof="0" dirty="0"/>
            </a:br>
            <a:br>
              <a:rPr lang="pt-PT" sz="1800" noProof="0" dirty="0"/>
            </a:br>
            <a:br>
              <a:rPr lang="pt-PT" sz="1800" noProof="0" dirty="0"/>
            </a:br>
            <a:r>
              <a:rPr lang="pt-PT" sz="1800" noProof="0" dirty="0"/>
              <a:t> </a:t>
            </a:r>
            <a:br>
              <a:rPr lang="pt-PT" sz="1800" noProof="0" dirty="0"/>
            </a:br>
            <a:endParaRPr lang="pt-PT" sz="1800" noProof="0" dirty="0"/>
          </a:p>
        </p:txBody>
      </p:sp>
      <p:sp>
        <p:nvSpPr>
          <p:cNvPr id="3" name="Subtitle 2">
            <a:extLst>
              <a:ext uri="{FF2B5EF4-FFF2-40B4-BE49-F238E27FC236}">
                <a16:creationId xmlns:a16="http://schemas.microsoft.com/office/drawing/2014/main" id="{E1C0FBEE-9145-2830-DADD-42BC86B066FE}"/>
              </a:ext>
            </a:extLst>
          </p:cNvPr>
          <p:cNvSpPr>
            <a:spLocks noGrp="1"/>
          </p:cNvSpPr>
          <p:nvPr>
            <p:ph type="subTitle" idx="1"/>
          </p:nvPr>
        </p:nvSpPr>
        <p:spPr>
          <a:xfrm>
            <a:off x="374726" y="3662221"/>
            <a:ext cx="7391858" cy="1292830"/>
          </a:xfrm>
        </p:spPr>
        <p:txBody>
          <a:bodyPr>
            <a:normAutofit/>
          </a:bodyPr>
          <a:lstStyle/>
          <a:p>
            <a:endParaRPr lang="pt-PT" sz="2800" b="1" noProof="0" dirty="0">
              <a:solidFill>
                <a:schemeClr val="accent6">
                  <a:lumMod val="75000"/>
                </a:schemeClr>
              </a:solidFill>
            </a:endParaRPr>
          </a:p>
          <a:p>
            <a:r>
              <a:rPr lang="pt-PT" sz="2400" b="1" noProof="0" dirty="0">
                <a:solidFill>
                  <a:schemeClr val="accent1">
                    <a:lumMod val="75000"/>
                  </a:schemeClr>
                </a:solidFill>
              </a:rPr>
              <a:t>Tópico 3: Avaliação e Impacto</a:t>
            </a:r>
          </a:p>
          <a:p>
            <a:endParaRPr lang="pt-PT" sz="2800" noProof="0" dirty="0"/>
          </a:p>
        </p:txBody>
      </p:sp>
    </p:spTree>
    <p:extLst>
      <p:ext uri="{BB962C8B-B14F-4D97-AF65-F5344CB8AC3E}">
        <p14:creationId xmlns:p14="http://schemas.microsoft.com/office/powerpoint/2010/main" val="8294925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9E193-449B-B840-89F3-7BAFDB4A179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E070A86-27BF-E19B-E0D6-9BE74AE53C85}"/>
              </a:ext>
            </a:extLst>
          </p:cNvPr>
          <p:cNvSpPr>
            <a:spLocks noGrp="1"/>
          </p:cNvSpPr>
          <p:nvPr>
            <p:ph type="title"/>
          </p:nvPr>
        </p:nvSpPr>
        <p:spPr/>
        <p:txBody>
          <a:bodyPr lIns="91440"/>
          <a:lstStyle/>
          <a:p>
            <a:r>
              <a:rPr lang="pt-PT" sz="2400" i="1" noProof="0" dirty="0"/>
              <a:t>Módulo 9 (Professores): </a:t>
            </a:r>
            <a:r>
              <a:rPr lang="pt-PT" sz="2400" i="1" noProof="0" dirty="0" err="1"/>
              <a:t>Concepção</a:t>
            </a:r>
            <a:r>
              <a:rPr lang="pt-PT" sz="2400" i="1" noProof="0" dirty="0"/>
              <a:t> e Avaliação de Projetos</a:t>
            </a:r>
          </a:p>
        </p:txBody>
      </p:sp>
      <p:sp>
        <p:nvSpPr>
          <p:cNvPr id="6" name="Text Placeholder 5">
            <a:extLst>
              <a:ext uri="{FF2B5EF4-FFF2-40B4-BE49-F238E27FC236}">
                <a16:creationId xmlns:a16="http://schemas.microsoft.com/office/drawing/2014/main" id="{CB0EE85D-A25A-D0F4-FD2B-55214E91ADB2}"/>
              </a:ext>
            </a:extLst>
          </p:cNvPr>
          <p:cNvSpPr>
            <a:spLocks noGrp="1"/>
          </p:cNvSpPr>
          <p:nvPr>
            <p:ph type="body" sz="quarter" idx="10"/>
          </p:nvPr>
        </p:nvSpPr>
        <p:spPr>
          <a:xfrm>
            <a:off x="97970" y="902647"/>
            <a:ext cx="11944351" cy="550862"/>
          </a:xfrm>
        </p:spPr>
        <p:txBody>
          <a:bodyPr/>
          <a:lstStyle/>
          <a:p>
            <a:endParaRPr lang="pt-PT" b="1" noProof="0" dirty="0">
              <a:solidFill>
                <a:schemeClr val="accent6">
                  <a:lumMod val="75000"/>
                </a:schemeClr>
              </a:solidFill>
            </a:endParaRPr>
          </a:p>
          <a:p>
            <a:r>
              <a:rPr lang="pt-PT" b="1" i="1" noProof="0" dirty="0">
                <a:solidFill>
                  <a:schemeClr val="accent1">
                    <a:lumMod val="75000"/>
                  </a:schemeClr>
                </a:solidFill>
              </a:rPr>
              <a:t>Tópico 3: Avaliação e Impacto</a:t>
            </a:r>
          </a:p>
          <a:p>
            <a:r>
              <a:rPr lang="pt-PT" b="1" i="1" noProof="0" dirty="0">
                <a:solidFill>
                  <a:schemeClr val="accent6">
                    <a:lumMod val="75000"/>
                  </a:schemeClr>
                </a:solidFill>
              </a:rPr>
              <a:t> </a:t>
            </a:r>
            <a:endParaRPr lang="pt-PT" i="1" noProof="0" dirty="0"/>
          </a:p>
        </p:txBody>
      </p:sp>
      <p:pic>
        <p:nvPicPr>
          <p:cNvPr id="2" name="Content Placeholder 1">
            <a:extLst>
              <a:ext uri="{FF2B5EF4-FFF2-40B4-BE49-F238E27FC236}">
                <a16:creationId xmlns:a16="http://schemas.microsoft.com/office/drawing/2014/main" id="{C13BCDE4-B9BB-221C-4255-37548972E052}"/>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88A423D9-191C-FBFC-7017-B89CCA57EFAA}"/>
              </a:ext>
            </a:extLst>
          </p:cNvPr>
          <p:cNvSpPr txBox="1"/>
          <p:nvPr/>
        </p:nvSpPr>
        <p:spPr>
          <a:xfrm>
            <a:off x="97970" y="1558636"/>
            <a:ext cx="10261766" cy="3793987"/>
          </a:xfrm>
          <a:prstGeom prst="rect">
            <a:avLst/>
          </a:prstGeom>
          <a:noFill/>
        </p:spPr>
        <p:txBody>
          <a:bodyPr wrap="square">
            <a:spAutoFit/>
          </a:bodyPr>
          <a:lstStyle/>
          <a:p>
            <a:pPr fontAlgn="base"/>
            <a:r>
              <a:rPr lang="pt-PT" sz="2400" b="1" noProof="0" dirty="0"/>
              <a:t>Medir o sucesso</a:t>
            </a:r>
          </a:p>
          <a:p>
            <a:pPr fontAlgn="base"/>
            <a:endParaRPr lang="pt-PT" sz="2400" b="1" noProof="0" dirty="0"/>
          </a:p>
          <a:p>
            <a:pPr lvl="1" algn="ctr" fontAlgn="base"/>
            <a:r>
              <a:rPr lang="pt-PT" sz="2400" noProof="0" dirty="0"/>
              <a:t>A importância da avaliação</a:t>
            </a:r>
          </a:p>
          <a:p>
            <a:pPr lvl="1" algn="ctr" fontAlgn="base"/>
            <a:endParaRPr lang="pt-PT" sz="2400" b="1" noProof="0" dirty="0"/>
          </a:p>
          <a:p>
            <a:pPr lvl="1" algn="ctr" fontAlgn="base"/>
            <a:r>
              <a:rPr lang="pt-PT" sz="2400" noProof="0" dirty="0"/>
              <a:t>Avaliamos para verificar se melhorámos as competências digitais, </a:t>
            </a:r>
          </a:p>
          <a:p>
            <a:pPr lvl="1" algn="ctr" fontAlgn="base"/>
            <a:r>
              <a:rPr lang="pt-PT" sz="2400" noProof="0" dirty="0"/>
              <a:t>mas também para verificar se reduzimos a solidão e construímos uma comunidade.</a:t>
            </a:r>
            <a:endParaRPr lang="pt-PT" sz="2400" b="1" noProof="0" dirty="0"/>
          </a:p>
          <a:p>
            <a:pPr lvl="0"/>
            <a:endParaRPr lang="pt-PT" sz="2400" noProof="0" dirty="0"/>
          </a:p>
          <a:p>
            <a:pPr lvl="0"/>
            <a:endParaRPr lang="pt-PT" sz="2400" b="1"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545978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143C5-3C6D-2086-12BC-EFCA2C0E1C9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B770A9F-8FFB-16A1-1AF4-1AF3825DDDA4}"/>
              </a:ext>
            </a:extLst>
          </p:cNvPr>
          <p:cNvSpPr>
            <a:spLocks noGrp="1"/>
          </p:cNvSpPr>
          <p:nvPr>
            <p:ph type="title"/>
          </p:nvPr>
        </p:nvSpPr>
        <p:spPr/>
        <p:txBody>
          <a:bodyPr lIns="91440"/>
          <a:lstStyle/>
          <a:p>
            <a:r>
              <a:rPr lang="pt-PT" sz="2400" i="1" noProof="0" dirty="0"/>
              <a:t>Módulo 9 (Professores): </a:t>
            </a:r>
            <a:r>
              <a:rPr lang="pt-PT" sz="2400" i="1" noProof="0" dirty="0" err="1"/>
              <a:t>Concepção</a:t>
            </a:r>
            <a:r>
              <a:rPr lang="pt-PT" sz="2400" i="1" noProof="0" dirty="0"/>
              <a:t> e Avaliação de Projetos</a:t>
            </a:r>
          </a:p>
        </p:txBody>
      </p:sp>
      <p:sp>
        <p:nvSpPr>
          <p:cNvPr id="6" name="Text Placeholder 5">
            <a:extLst>
              <a:ext uri="{FF2B5EF4-FFF2-40B4-BE49-F238E27FC236}">
                <a16:creationId xmlns:a16="http://schemas.microsoft.com/office/drawing/2014/main" id="{9C3E0CBB-74A4-1543-CCFA-6DC10D05A10F}"/>
              </a:ext>
            </a:extLst>
          </p:cNvPr>
          <p:cNvSpPr>
            <a:spLocks noGrp="1"/>
          </p:cNvSpPr>
          <p:nvPr>
            <p:ph type="body" sz="quarter" idx="10"/>
          </p:nvPr>
        </p:nvSpPr>
        <p:spPr>
          <a:xfrm>
            <a:off x="97970" y="902647"/>
            <a:ext cx="11944351" cy="550862"/>
          </a:xfrm>
        </p:spPr>
        <p:txBody>
          <a:bodyPr/>
          <a:lstStyle/>
          <a:p>
            <a:endParaRPr lang="pt-PT" b="1" noProof="0" dirty="0">
              <a:solidFill>
                <a:schemeClr val="accent6">
                  <a:lumMod val="75000"/>
                </a:schemeClr>
              </a:solidFill>
            </a:endParaRPr>
          </a:p>
          <a:p>
            <a:r>
              <a:rPr lang="pt-PT" b="1" i="1" noProof="0" dirty="0">
                <a:solidFill>
                  <a:schemeClr val="accent1">
                    <a:lumMod val="75000"/>
                  </a:schemeClr>
                </a:solidFill>
              </a:rPr>
              <a:t>Tópico 3: Avaliação e Impacto</a:t>
            </a:r>
          </a:p>
          <a:p>
            <a:r>
              <a:rPr lang="pt-PT" b="1" i="1" noProof="0" dirty="0">
                <a:solidFill>
                  <a:schemeClr val="accent6">
                    <a:lumMod val="75000"/>
                  </a:schemeClr>
                </a:solidFill>
              </a:rPr>
              <a:t> </a:t>
            </a:r>
            <a:endParaRPr lang="pt-PT" i="1" noProof="0" dirty="0"/>
          </a:p>
        </p:txBody>
      </p:sp>
      <p:pic>
        <p:nvPicPr>
          <p:cNvPr id="2" name="Content Placeholder 1">
            <a:extLst>
              <a:ext uri="{FF2B5EF4-FFF2-40B4-BE49-F238E27FC236}">
                <a16:creationId xmlns:a16="http://schemas.microsoft.com/office/drawing/2014/main" id="{06560452-6BBE-669D-762C-029182586E15}"/>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C7795574-3337-6C96-81A2-16820B4E4203}"/>
              </a:ext>
            </a:extLst>
          </p:cNvPr>
          <p:cNvSpPr txBox="1"/>
          <p:nvPr/>
        </p:nvSpPr>
        <p:spPr>
          <a:xfrm>
            <a:off x="97970" y="1558636"/>
            <a:ext cx="10261766" cy="3640099"/>
          </a:xfrm>
          <a:prstGeom prst="rect">
            <a:avLst/>
          </a:prstGeom>
          <a:noFill/>
        </p:spPr>
        <p:txBody>
          <a:bodyPr wrap="square">
            <a:spAutoFit/>
          </a:bodyPr>
          <a:lstStyle/>
          <a:p>
            <a:pPr fontAlgn="base"/>
            <a:r>
              <a:rPr lang="pt-PT" sz="2400" b="1" noProof="0" dirty="0"/>
              <a:t>Recolha de dados</a:t>
            </a:r>
          </a:p>
          <a:p>
            <a:pPr fontAlgn="base"/>
            <a:endParaRPr lang="pt-PT" sz="1400" b="1" noProof="0" dirty="0"/>
          </a:p>
          <a:p>
            <a:pPr lvl="1" algn="ctr" fontAlgn="base"/>
            <a:r>
              <a:rPr lang="pt-PT" sz="2400" noProof="0" dirty="0"/>
              <a:t>Dados Quantitativos vs. Dados Qualitativos</a:t>
            </a:r>
          </a:p>
          <a:p>
            <a:pPr lvl="1" algn="ctr" fontAlgn="base"/>
            <a:endParaRPr lang="pt-PT" sz="2400" b="1" noProof="0" dirty="0"/>
          </a:p>
          <a:p>
            <a:pPr lvl="1" algn="ctr" fontAlgn="base"/>
            <a:r>
              <a:rPr lang="pt-PT" sz="2400" noProof="0" dirty="0"/>
              <a:t>Utilize questionários e grelhas de avaliação (números) em conjunto com diários de reflexão </a:t>
            </a:r>
          </a:p>
          <a:p>
            <a:pPr lvl="1" algn="ctr" fontAlgn="base"/>
            <a:r>
              <a:rPr lang="pt-PT" sz="2400" noProof="0" dirty="0"/>
              <a:t>e entrevistas (histórias, relatos e experiências).</a:t>
            </a:r>
            <a:endParaRPr lang="pt-PT" sz="2400" b="1" noProof="0" dirty="0"/>
          </a:p>
          <a:p>
            <a:pPr lvl="0" algn="ctr"/>
            <a:endParaRPr lang="pt-PT" sz="2400" noProof="0" dirty="0"/>
          </a:p>
          <a:p>
            <a:pPr lvl="0" algn="ctr"/>
            <a:endParaRPr lang="pt-PT" sz="2400" b="1"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876174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43F51-D5D3-35A9-9BD3-6E83A6668CDB}"/>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88F6DFF-272B-751D-7939-EF02C7C77DB1}"/>
              </a:ext>
            </a:extLst>
          </p:cNvPr>
          <p:cNvSpPr>
            <a:spLocks noGrp="1"/>
          </p:cNvSpPr>
          <p:nvPr>
            <p:ph type="title"/>
          </p:nvPr>
        </p:nvSpPr>
        <p:spPr/>
        <p:txBody>
          <a:bodyPr lIns="91440"/>
          <a:lstStyle/>
          <a:p>
            <a:r>
              <a:rPr lang="pt-PT" sz="2400" i="1" noProof="0" dirty="0"/>
              <a:t>Módulo 9 (Professores): </a:t>
            </a:r>
            <a:r>
              <a:rPr lang="pt-PT" sz="2400" i="1" noProof="0" dirty="0" err="1"/>
              <a:t>Concepção</a:t>
            </a:r>
            <a:r>
              <a:rPr lang="pt-PT" sz="2400" i="1" noProof="0" dirty="0"/>
              <a:t> e Avaliação de Projetos</a:t>
            </a:r>
          </a:p>
        </p:txBody>
      </p:sp>
      <p:sp>
        <p:nvSpPr>
          <p:cNvPr id="6" name="Text Placeholder 5">
            <a:extLst>
              <a:ext uri="{FF2B5EF4-FFF2-40B4-BE49-F238E27FC236}">
                <a16:creationId xmlns:a16="http://schemas.microsoft.com/office/drawing/2014/main" id="{5E39AF3A-DC1F-C357-8FA8-230F9EBE16B5}"/>
              </a:ext>
            </a:extLst>
          </p:cNvPr>
          <p:cNvSpPr>
            <a:spLocks noGrp="1"/>
          </p:cNvSpPr>
          <p:nvPr>
            <p:ph type="body" sz="quarter" idx="10"/>
          </p:nvPr>
        </p:nvSpPr>
        <p:spPr>
          <a:xfrm>
            <a:off x="97970" y="902647"/>
            <a:ext cx="11944351" cy="550862"/>
          </a:xfrm>
        </p:spPr>
        <p:txBody>
          <a:bodyPr/>
          <a:lstStyle/>
          <a:p>
            <a:endParaRPr lang="pt-PT" b="1" noProof="0" dirty="0">
              <a:solidFill>
                <a:schemeClr val="accent6">
                  <a:lumMod val="75000"/>
                </a:schemeClr>
              </a:solidFill>
            </a:endParaRPr>
          </a:p>
          <a:p>
            <a:r>
              <a:rPr lang="pt-PT" b="1" i="1" noProof="0" dirty="0">
                <a:solidFill>
                  <a:schemeClr val="accent1">
                    <a:lumMod val="75000"/>
                  </a:schemeClr>
                </a:solidFill>
              </a:rPr>
              <a:t>Tópico 3: Avaliação e Impacto</a:t>
            </a:r>
          </a:p>
          <a:p>
            <a:r>
              <a:rPr lang="pt-PT" b="1" i="1" noProof="0" dirty="0">
                <a:solidFill>
                  <a:schemeClr val="accent6">
                    <a:lumMod val="75000"/>
                  </a:schemeClr>
                </a:solidFill>
              </a:rPr>
              <a:t> </a:t>
            </a:r>
            <a:endParaRPr lang="pt-PT" i="1" noProof="0" dirty="0"/>
          </a:p>
        </p:txBody>
      </p:sp>
      <p:pic>
        <p:nvPicPr>
          <p:cNvPr id="2" name="Content Placeholder 1">
            <a:extLst>
              <a:ext uri="{FF2B5EF4-FFF2-40B4-BE49-F238E27FC236}">
                <a16:creationId xmlns:a16="http://schemas.microsoft.com/office/drawing/2014/main" id="{438D97DE-A4E9-D498-626C-F4FA3C432630}"/>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AA05F521-6F64-E3D8-3638-1F21C058E2DF}"/>
              </a:ext>
            </a:extLst>
          </p:cNvPr>
          <p:cNvSpPr txBox="1"/>
          <p:nvPr/>
        </p:nvSpPr>
        <p:spPr>
          <a:xfrm>
            <a:off x="97970" y="1558636"/>
            <a:ext cx="10261766" cy="4163319"/>
          </a:xfrm>
          <a:prstGeom prst="rect">
            <a:avLst/>
          </a:prstGeom>
          <a:noFill/>
        </p:spPr>
        <p:txBody>
          <a:bodyPr wrap="square">
            <a:spAutoFit/>
          </a:bodyPr>
          <a:lstStyle/>
          <a:p>
            <a:pPr fontAlgn="base"/>
            <a:r>
              <a:rPr lang="pt-PT" sz="2400" b="1" noProof="0" dirty="0"/>
              <a:t>O Relatório Final de Impacto</a:t>
            </a:r>
          </a:p>
          <a:p>
            <a:pPr lvl="1" fontAlgn="base"/>
            <a:endParaRPr lang="pt-PT" sz="2400" b="1" noProof="0" dirty="0"/>
          </a:p>
          <a:p>
            <a:pPr lvl="1" algn="ctr" fontAlgn="base"/>
            <a:r>
              <a:rPr lang="pt-PT" sz="2400" noProof="0" dirty="0"/>
              <a:t>Partilhar a história da mudança.</a:t>
            </a:r>
            <a:endParaRPr lang="pt-PT" sz="2400" b="1" noProof="0" dirty="0"/>
          </a:p>
          <a:p>
            <a:pPr lvl="1" algn="ctr" fontAlgn="base"/>
            <a:endParaRPr lang="pt-PT" sz="2400" b="1" noProof="0" dirty="0"/>
          </a:p>
          <a:p>
            <a:pPr lvl="1" algn="ctr" fontAlgn="base"/>
            <a:endParaRPr lang="pt-PT" sz="2400" b="1" noProof="0" dirty="0"/>
          </a:p>
          <a:p>
            <a:pPr lvl="1" algn="ctr" fontAlgn="base"/>
            <a:r>
              <a:rPr lang="pt-PT" sz="2400" noProof="0" dirty="0"/>
              <a:t>Consolide as suas conclusões. </a:t>
            </a:r>
          </a:p>
          <a:p>
            <a:pPr lvl="1" algn="ctr" fontAlgn="base"/>
            <a:r>
              <a:rPr lang="pt-PT" sz="2400" noProof="0" dirty="0"/>
              <a:t>Apresente os produtos digitais finais </a:t>
            </a:r>
          </a:p>
          <a:p>
            <a:pPr lvl="1" algn="ctr" fontAlgn="base"/>
            <a:r>
              <a:rPr lang="pt-PT" sz="2400" noProof="0" dirty="0"/>
              <a:t>e comemore com uma cerimónia comunitária.</a:t>
            </a:r>
            <a:endParaRPr lang="pt-PT" sz="2400" b="1" noProof="0" dirty="0"/>
          </a:p>
          <a:p>
            <a:pPr lvl="0" algn="ctr"/>
            <a:endParaRPr lang="pt-PT" sz="2400" noProof="0" dirty="0"/>
          </a:p>
          <a:p>
            <a:pPr lvl="0" algn="ctr"/>
            <a:endParaRPr lang="pt-PT" sz="2400" b="1"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345674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14151-1A48-4331-A5F8-6087319BE65F}"/>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97E7F03-A4B3-FE79-2D7E-61DCE35DA5C4}"/>
              </a:ext>
            </a:extLst>
          </p:cNvPr>
          <p:cNvSpPr>
            <a:spLocks noGrp="1"/>
          </p:cNvSpPr>
          <p:nvPr>
            <p:ph type="title"/>
          </p:nvPr>
        </p:nvSpPr>
        <p:spPr/>
        <p:txBody>
          <a:bodyPr lIns="91440"/>
          <a:lstStyle/>
          <a:p>
            <a:r>
              <a:rPr lang="pt-PT" sz="2400" i="1" noProof="0" dirty="0"/>
              <a:t>Módulo 9 (Professores): </a:t>
            </a:r>
            <a:r>
              <a:rPr lang="pt-PT" sz="2400" i="1" noProof="0" dirty="0" err="1"/>
              <a:t>Concepção</a:t>
            </a:r>
            <a:r>
              <a:rPr lang="pt-PT" sz="2400" i="1" noProof="0" dirty="0"/>
              <a:t> e Avaliação de Projetos</a:t>
            </a:r>
          </a:p>
        </p:txBody>
      </p:sp>
      <p:sp>
        <p:nvSpPr>
          <p:cNvPr id="6" name="Text Placeholder 5">
            <a:extLst>
              <a:ext uri="{FF2B5EF4-FFF2-40B4-BE49-F238E27FC236}">
                <a16:creationId xmlns:a16="http://schemas.microsoft.com/office/drawing/2014/main" id="{EA04E2E4-54E7-D28A-BAE4-2477EF1B14DB}"/>
              </a:ext>
            </a:extLst>
          </p:cNvPr>
          <p:cNvSpPr>
            <a:spLocks noGrp="1"/>
          </p:cNvSpPr>
          <p:nvPr>
            <p:ph type="body" sz="quarter" idx="10"/>
          </p:nvPr>
        </p:nvSpPr>
        <p:spPr>
          <a:xfrm>
            <a:off x="97970" y="902647"/>
            <a:ext cx="11944351" cy="550862"/>
          </a:xfrm>
        </p:spPr>
        <p:txBody>
          <a:bodyPr/>
          <a:lstStyle/>
          <a:p>
            <a:endParaRPr lang="pt-PT" b="1" noProof="0" dirty="0">
              <a:solidFill>
                <a:schemeClr val="accent6">
                  <a:lumMod val="75000"/>
                </a:schemeClr>
              </a:solidFill>
            </a:endParaRPr>
          </a:p>
          <a:p>
            <a:r>
              <a:rPr lang="pt-PT" b="1" i="1" noProof="0" dirty="0">
                <a:solidFill>
                  <a:schemeClr val="accent1">
                    <a:lumMod val="75000"/>
                  </a:schemeClr>
                </a:solidFill>
              </a:rPr>
              <a:t>Tópico 3: Avaliação e Impacto</a:t>
            </a:r>
          </a:p>
          <a:p>
            <a:r>
              <a:rPr lang="pt-PT" b="1" i="1" noProof="0" dirty="0">
                <a:solidFill>
                  <a:schemeClr val="accent6">
                    <a:lumMod val="75000"/>
                  </a:schemeClr>
                </a:solidFill>
              </a:rPr>
              <a:t> </a:t>
            </a:r>
            <a:endParaRPr lang="pt-PT" i="1" noProof="0" dirty="0"/>
          </a:p>
        </p:txBody>
      </p:sp>
      <p:pic>
        <p:nvPicPr>
          <p:cNvPr id="2" name="Content Placeholder 1">
            <a:extLst>
              <a:ext uri="{FF2B5EF4-FFF2-40B4-BE49-F238E27FC236}">
                <a16:creationId xmlns:a16="http://schemas.microsoft.com/office/drawing/2014/main" id="{8B7DA93A-2BEC-FBA2-6F6A-8255AC3756EE}"/>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3" name="TextBox 2">
            <a:extLst>
              <a:ext uri="{FF2B5EF4-FFF2-40B4-BE49-F238E27FC236}">
                <a16:creationId xmlns:a16="http://schemas.microsoft.com/office/drawing/2014/main" id="{C1F97AC2-614B-A350-BAD1-90D881C0C358}"/>
              </a:ext>
            </a:extLst>
          </p:cNvPr>
          <p:cNvSpPr txBox="1"/>
          <p:nvPr/>
        </p:nvSpPr>
        <p:spPr>
          <a:xfrm>
            <a:off x="97970" y="1563010"/>
            <a:ext cx="10957957" cy="4901983"/>
          </a:xfrm>
          <a:prstGeom prst="rect">
            <a:avLst/>
          </a:prstGeom>
          <a:noFill/>
        </p:spPr>
        <p:txBody>
          <a:bodyPr wrap="square">
            <a:spAutoFit/>
          </a:bodyPr>
          <a:lstStyle/>
          <a:p>
            <a:pPr algn="ctr" fontAlgn="base"/>
            <a:endParaRPr lang="pt-PT" sz="2400" b="1" noProof="0" dirty="0">
              <a:solidFill>
                <a:schemeClr val="accent4">
                  <a:lumMod val="75000"/>
                </a:schemeClr>
              </a:solidFill>
            </a:endParaRPr>
          </a:p>
          <a:p>
            <a:pPr algn="ctr" fontAlgn="base"/>
            <a:r>
              <a:rPr lang="pt-PT" sz="2400" b="1" noProof="0" dirty="0">
                <a:solidFill>
                  <a:schemeClr val="accent4">
                    <a:lumMod val="75000"/>
                  </a:schemeClr>
                </a:solidFill>
              </a:rPr>
              <a:t>Atividade: A Matriz de Seleção de Ferramentas (Interativa)</a:t>
            </a:r>
          </a:p>
          <a:p>
            <a:pPr lvl="1" algn="ctr" fontAlgn="base"/>
            <a:endParaRPr lang="pt-PT" sz="2400" noProof="0" dirty="0"/>
          </a:p>
          <a:p>
            <a:pPr lvl="1" algn="ctr" fontAlgn="base"/>
            <a:r>
              <a:rPr lang="pt-PT" sz="2400" noProof="0" dirty="0"/>
              <a:t>Escolher a ferramenta de avaliação certa.</a:t>
            </a:r>
            <a:endParaRPr lang="pt-PT" sz="2400" b="1" noProof="0" dirty="0"/>
          </a:p>
          <a:p>
            <a:pPr lvl="1" algn="ctr" fontAlgn="base"/>
            <a:endParaRPr lang="pt-PT" sz="2400" noProof="0" dirty="0"/>
          </a:p>
          <a:p>
            <a:pPr lvl="1" algn="ctr" fontAlgn="base"/>
            <a:r>
              <a:rPr lang="pt-PT" sz="2400" noProof="0" dirty="0"/>
              <a:t>Escolha a melhor ferramenta para medir a «Confiança» </a:t>
            </a:r>
          </a:p>
          <a:p>
            <a:pPr lvl="1" algn="ctr" fontAlgn="base"/>
            <a:r>
              <a:rPr lang="pt-PT" sz="2400" noProof="0" dirty="0"/>
              <a:t>vs. </a:t>
            </a:r>
          </a:p>
          <a:p>
            <a:pPr lvl="1" algn="ctr" fontAlgn="base"/>
            <a:r>
              <a:rPr lang="pt-PT" sz="2400" noProof="0" dirty="0"/>
              <a:t>«Competência Técnica». </a:t>
            </a:r>
          </a:p>
          <a:p>
            <a:pPr lvl="1" algn="ctr" fontAlgn="base"/>
            <a:r>
              <a:rPr lang="pt-PT" sz="2400" noProof="0" dirty="0"/>
              <a:t>(Grelhas de avaliação, inquéritos ou observações?)</a:t>
            </a:r>
            <a:endParaRPr lang="pt-PT" sz="2400" b="1" noProof="0" dirty="0"/>
          </a:p>
          <a:p>
            <a:pPr algn="ctr"/>
            <a:endParaRPr lang="pt-PT" sz="2400" b="1" noProof="0" dirty="0"/>
          </a:p>
          <a:p>
            <a:pPr lvl="1" algn="ctr"/>
            <a:endParaRPr lang="pt-PT" sz="2400" noProof="0" dirty="0"/>
          </a:p>
          <a:p>
            <a:pPr lvl="0" algn="ctr"/>
            <a:endParaRPr lang="pt-PT" sz="2400"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17724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B071A-271E-65BC-CEFB-D525C7C0DB38}"/>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6062B46C-F987-254A-D3A3-B01D8005FE8E}"/>
              </a:ext>
            </a:extLst>
          </p:cNvPr>
          <p:cNvSpPr>
            <a:spLocks noGrp="1"/>
          </p:cNvSpPr>
          <p:nvPr>
            <p:ph type="title"/>
          </p:nvPr>
        </p:nvSpPr>
        <p:spPr/>
        <p:txBody>
          <a:bodyPr lIns="91440"/>
          <a:lstStyle/>
          <a:p>
            <a:r>
              <a:rPr lang="pt-PT" sz="2400" i="1" noProof="0" dirty="0"/>
              <a:t>Módulo 9 (Professores): </a:t>
            </a:r>
            <a:r>
              <a:rPr lang="pt-PT" sz="2400" i="1" noProof="0" dirty="0" err="1"/>
              <a:t>Concepção</a:t>
            </a:r>
            <a:r>
              <a:rPr lang="pt-PT" sz="2400" i="1" noProof="0" dirty="0"/>
              <a:t> e Avaliação de Projetos</a:t>
            </a:r>
          </a:p>
        </p:txBody>
      </p:sp>
      <p:sp>
        <p:nvSpPr>
          <p:cNvPr id="6" name="Text Placeholder 5">
            <a:extLst>
              <a:ext uri="{FF2B5EF4-FFF2-40B4-BE49-F238E27FC236}">
                <a16:creationId xmlns:a16="http://schemas.microsoft.com/office/drawing/2014/main" id="{BA11FBAE-6BBA-7EFC-1325-A4D955D0236D}"/>
              </a:ext>
            </a:extLst>
          </p:cNvPr>
          <p:cNvSpPr>
            <a:spLocks noGrp="1"/>
          </p:cNvSpPr>
          <p:nvPr>
            <p:ph type="body" sz="quarter" idx="10"/>
          </p:nvPr>
        </p:nvSpPr>
        <p:spPr>
          <a:xfrm>
            <a:off x="97970" y="902647"/>
            <a:ext cx="11944351" cy="550862"/>
          </a:xfrm>
        </p:spPr>
        <p:txBody>
          <a:bodyPr/>
          <a:lstStyle/>
          <a:p>
            <a:endParaRPr lang="pt-PT" b="1" noProof="0" dirty="0">
              <a:solidFill>
                <a:schemeClr val="accent6">
                  <a:lumMod val="75000"/>
                </a:schemeClr>
              </a:solidFill>
            </a:endParaRPr>
          </a:p>
          <a:p>
            <a:r>
              <a:rPr lang="pt-PT" b="1" i="1" noProof="0" dirty="0">
                <a:solidFill>
                  <a:schemeClr val="accent1">
                    <a:lumMod val="75000"/>
                  </a:schemeClr>
                </a:solidFill>
              </a:rPr>
              <a:t>Tópico 2: Avaliação e Impacto</a:t>
            </a:r>
          </a:p>
          <a:p>
            <a:r>
              <a:rPr lang="pt-PT" b="1" i="1" noProof="0" dirty="0">
                <a:solidFill>
                  <a:schemeClr val="accent6">
                    <a:lumMod val="75000"/>
                  </a:schemeClr>
                </a:solidFill>
              </a:rPr>
              <a:t> </a:t>
            </a:r>
            <a:endParaRPr lang="pt-PT" i="1" noProof="0" dirty="0"/>
          </a:p>
        </p:txBody>
      </p:sp>
      <p:pic>
        <p:nvPicPr>
          <p:cNvPr id="2" name="Content Placeholder 1">
            <a:extLst>
              <a:ext uri="{FF2B5EF4-FFF2-40B4-BE49-F238E27FC236}">
                <a16:creationId xmlns:a16="http://schemas.microsoft.com/office/drawing/2014/main" id="{98D31D8F-785D-EBC7-42FF-C515234D9C83}"/>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3" name="TextBox 2">
            <a:extLst>
              <a:ext uri="{FF2B5EF4-FFF2-40B4-BE49-F238E27FC236}">
                <a16:creationId xmlns:a16="http://schemas.microsoft.com/office/drawing/2014/main" id="{5EDF3FFA-EB1B-87A7-5610-253F9CFC84D5}"/>
              </a:ext>
            </a:extLst>
          </p:cNvPr>
          <p:cNvSpPr txBox="1"/>
          <p:nvPr/>
        </p:nvSpPr>
        <p:spPr>
          <a:xfrm>
            <a:off x="97970" y="1563010"/>
            <a:ext cx="10957957" cy="4532651"/>
          </a:xfrm>
          <a:prstGeom prst="rect">
            <a:avLst/>
          </a:prstGeom>
          <a:noFill/>
        </p:spPr>
        <p:txBody>
          <a:bodyPr wrap="square">
            <a:spAutoFit/>
          </a:bodyPr>
          <a:lstStyle/>
          <a:p>
            <a:pPr algn="ctr" fontAlgn="base"/>
            <a:endParaRPr lang="pt-PT" sz="2400" b="1" noProof="0" dirty="0">
              <a:solidFill>
                <a:schemeClr val="accent4">
                  <a:lumMod val="75000"/>
                </a:schemeClr>
              </a:solidFill>
            </a:endParaRPr>
          </a:p>
          <a:p>
            <a:pPr algn="ctr" fontAlgn="base"/>
            <a:r>
              <a:rPr lang="pt-PT" sz="2400" b="1" noProof="0" dirty="0">
                <a:solidFill>
                  <a:schemeClr val="accent4">
                    <a:lumMod val="75000"/>
                  </a:schemeClr>
                </a:solidFill>
              </a:rPr>
              <a:t>Atividade: A Entrevista de Uma Pergunta (Interativa)</a:t>
            </a:r>
          </a:p>
          <a:p>
            <a:pPr lvl="1" algn="ctr" fontAlgn="base"/>
            <a:endParaRPr lang="pt-PT" sz="2400" noProof="0" dirty="0"/>
          </a:p>
          <a:p>
            <a:pPr lvl="1" algn="ctr" fontAlgn="base"/>
            <a:r>
              <a:rPr lang="pt-PT" sz="2400" noProof="0" dirty="0"/>
              <a:t>Feedback Qualitativo Rápido</a:t>
            </a:r>
            <a:endParaRPr lang="pt-PT" sz="2400" b="1" noProof="0" dirty="0"/>
          </a:p>
          <a:p>
            <a:pPr lvl="1" algn="ctr" fontAlgn="base"/>
            <a:endParaRPr lang="pt-PT" sz="2400" noProof="0" dirty="0"/>
          </a:p>
          <a:p>
            <a:pPr lvl="1" algn="ctr" fontAlgn="base"/>
            <a:r>
              <a:rPr lang="pt-PT" sz="2400" noProof="0" dirty="0"/>
              <a:t>Prática em pares: </a:t>
            </a:r>
          </a:p>
          <a:p>
            <a:pPr lvl="1" algn="ctr" fontAlgn="base"/>
            <a:r>
              <a:rPr lang="pt-PT" sz="2400" noProof="0" dirty="0"/>
              <a:t>Pergunte «Qual foi a coisa mais surpreendente que aprendeu hoje?» </a:t>
            </a:r>
          </a:p>
          <a:p>
            <a:pPr lvl="1" algn="ctr" fontAlgn="base"/>
            <a:r>
              <a:rPr lang="pt-PT" sz="2400" noProof="0" dirty="0"/>
              <a:t>e registe a resposta.</a:t>
            </a:r>
            <a:endParaRPr lang="pt-PT" sz="2400" b="1" noProof="0" dirty="0"/>
          </a:p>
          <a:p>
            <a:pPr algn="ctr"/>
            <a:endParaRPr lang="pt-PT" sz="2400" b="1" noProof="0" dirty="0"/>
          </a:p>
          <a:p>
            <a:pPr lvl="1" algn="ctr"/>
            <a:endParaRPr lang="pt-PT" sz="2400" noProof="0" dirty="0"/>
          </a:p>
          <a:p>
            <a:pPr lvl="0" algn="ctr"/>
            <a:endParaRPr lang="pt-PT" sz="2400"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36373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9650E-0553-747D-EFC6-FDB953FF76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557A7A-8CCC-24C0-6FFD-E409081F3D80}"/>
              </a:ext>
            </a:extLst>
          </p:cNvPr>
          <p:cNvSpPr>
            <a:spLocks noGrp="1"/>
          </p:cNvSpPr>
          <p:nvPr>
            <p:ph type="ctrTitle"/>
          </p:nvPr>
        </p:nvSpPr>
        <p:spPr/>
        <p:txBody>
          <a:bodyPr>
            <a:normAutofit fontScale="90000"/>
          </a:bodyPr>
          <a:lstStyle/>
          <a:p>
            <a:br>
              <a:rPr lang="pt-PT" sz="2800" b="0" i="1" noProof="0" dirty="0">
                <a:latin typeface="+mj-lt"/>
              </a:rPr>
            </a:br>
            <a:r>
              <a:rPr lang="pt-PT" sz="2700" b="0" i="1" noProof="0" dirty="0"/>
              <a:t>Módulo 9 (Professores):</a:t>
            </a:r>
            <a:br>
              <a:rPr lang="pt-PT" sz="2700" b="0" i="1" noProof="0" dirty="0"/>
            </a:br>
            <a:r>
              <a:rPr lang="pt-PT" sz="2700" b="0" i="1" noProof="0" dirty="0" err="1"/>
              <a:t>Concepção</a:t>
            </a:r>
            <a:r>
              <a:rPr lang="pt-PT" sz="2700" b="0" i="1" noProof="0" dirty="0"/>
              <a:t> e Avaliação de Projetos</a:t>
            </a:r>
            <a:br>
              <a:rPr lang="pt-PT" sz="2700" b="0" i="1" noProof="0" dirty="0"/>
            </a:br>
            <a:br>
              <a:rPr lang="pt-PT" sz="1800" noProof="0" dirty="0"/>
            </a:br>
            <a:br>
              <a:rPr lang="pt-PT" sz="1800" noProof="0" dirty="0"/>
            </a:br>
            <a:br>
              <a:rPr lang="pt-PT" sz="1800" noProof="0" dirty="0"/>
            </a:br>
            <a:r>
              <a:rPr lang="pt-PT" sz="1800" noProof="0" dirty="0"/>
              <a:t> </a:t>
            </a:r>
            <a:br>
              <a:rPr lang="pt-PT" sz="1800" noProof="0" dirty="0"/>
            </a:br>
            <a:endParaRPr lang="pt-PT" sz="1800" noProof="0" dirty="0"/>
          </a:p>
        </p:txBody>
      </p:sp>
      <p:sp>
        <p:nvSpPr>
          <p:cNvPr id="3" name="Subtitle 2">
            <a:extLst>
              <a:ext uri="{FF2B5EF4-FFF2-40B4-BE49-F238E27FC236}">
                <a16:creationId xmlns:a16="http://schemas.microsoft.com/office/drawing/2014/main" id="{490332EB-1E18-9827-5E3E-009A9EA1433C}"/>
              </a:ext>
            </a:extLst>
          </p:cNvPr>
          <p:cNvSpPr>
            <a:spLocks noGrp="1"/>
          </p:cNvSpPr>
          <p:nvPr>
            <p:ph type="subTitle" idx="1"/>
          </p:nvPr>
        </p:nvSpPr>
        <p:spPr>
          <a:xfrm>
            <a:off x="374726" y="3662221"/>
            <a:ext cx="7391858" cy="1292830"/>
          </a:xfrm>
        </p:spPr>
        <p:txBody>
          <a:bodyPr>
            <a:normAutofit lnSpcReduction="10000"/>
          </a:bodyPr>
          <a:lstStyle/>
          <a:p>
            <a:r>
              <a:rPr lang="pt-PT" sz="2400" b="1" noProof="0" dirty="0">
                <a:solidFill>
                  <a:schemeClr val="accent1">
                    <a:lumMod val="75000"/>
                  </a:schemeClr>
                </a:solidFill>
              </a:rPr>
              <a:t>Tópico 1: Fundamentos do </a:t>
            </a:r>
          </a:p>
          <a:p>
            <a:r>
              <a:rPr lang="pt-PT" sz="2400" b="1" noProof="0" dirty="0" err="1">
                <a:solidFill>
                  <a:schemeClr val="accent1">
                    <a:lumMod val="75000"/>
                  </a:schemeClr>
                </a:solidFill>
              </a:rPr>
              <a:t>Concepção</a:t>
            </a:r>
            <a:r>
              <a:rPr lang="pt-PT" sz="2400" b="1" noProof="0" dirty="0">
                <a:solidFill>
                  <a:schemeClr val="accent1">
                    <a:lumMod val="75000"/>
                  </a:schemeClr>
                </a:solidFill>
              </a:rPr>
              <a:t> de Projetos</a:t>
            </a:r>
          </a:p>
          <a:p>
            <a:r>
              <a:rPr lang="pt-PT" sz="2400" b="1" noProof="0" dirty="0">
                <a:solidFill>
                  <a:schemeClr val="accent1">
                    <a:lumMod val="75000"/>
                  </a:schemeClr>
                </a:solidFill>
              </a:rPr>
              <a:t> </a:t>
            </a:r>
            <a:endParaRPr lang="pt-PT" sz="2400" noProof="0" dirty="0"/>
          </a:p>
        </p:txBody>
      </p:sp>
    </p:spTree>
    <p:extLst>
      <p:ext uri="{BB962C8B-B14F-4D97-AF65-F5344CB8AC3E}">
        <p14:creationId xmlns:p14="http://schemas.microsoft.com/office/powerpoint/2010/main" val="3575798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AE6D5-4BD4-EF70-9A78-C38B3735BC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D0F0F46-1404-8612-DA0F-119FF549FBED}"/>
              </a:ext>
            </a:extLst>
          </p:cNvPr>
          <p:cNvSpPr>
            <a:spLocks noGrp="1"/>
          </p:cNvSpPr>
          <p:nvPr>
            <p:ph type="ctrTitle"/>
          </p:nvPr>
        </p:nvSpPr>
        <p:spPr>
          <a:xfrm>
            <a:off x="405246" y="1768632"/>
            <a:ext cx="6821956" cy="1334065"/>
          </a:xfrm>
        </p:spPr>
        <p:txBody>
          <a:bodyPr/>
          <a:lstStyle/>
          <a:p>
            <a:r>
              <a:rPr lang="pt-PT" b="0" i="1" noProof="0" dirty="0"/>
              <a:t>Fim do Módulo 9 (Professores): </a:t>
            </a:r>
            <a:br>
              <a:rPr lang="pt-PT" b="0" i="1" noProof="0" dirty="0"/>
            </a:br>
            <a:r>
              <a:rPr lang="pt-PT" b="0" i="1" noProof="0" dirty="0"/>
              <a:t>Conceção e Avaliação de Projetos</a:t>
            </a:r>
            <a:endParaRPr lang="pt-PT" b="0" noProof="0" dirty="0"/>
          </a:p>
        </p:txBody>
      </p:sp>
      <p:pic>
        <p:nvPicPr>
          <p:cNvPr id="8" name="Picture 7">
            <a:extLst>
              <a:ext uri="{FF2B5EF4-FFF2-40B4-BE49-F238E27FC236}">
                <a16:creationId xmlns:a16="http://schemas.microsoft.com/office/drawing/2014/main" id="{EB5DE78C-1BD8-E47F-1854-46AC8DCEDF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extLst>
      <p:ext uri="{BB962C8B-B14F-4D97-AF65-F5344CB8AC3E}">
        <p14:creationId xmlns:p14="http://schemas.microsoft.com/office/powerpoint/2010/main" val="657895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7061E-C86D-651E-3E36-B5C1E36940D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A16618C-B37C-7BBA-B60D-F2F1A3AEAB3E}"/>
              </a:ext>
            </a:extLst>
          </p:cNvPr>
          <p:cNvSpPr>
            <a:spLocks noGrp="1"/>
          </p:cNvSpPr>
          <p:nvPr>
            <p:ph type="title"/>
          </p:nvPr>
        </p:nvSpPr>
        <p:spPr/>
        <p:txBody>
          <a:bodyPr lIns="91440"/>
          <a:lstStyle/>
          <a:p>
            <a:r>
              <a:rPr lang="pt-PT" sz="2400" i="1" noProof="0" dirty="0"/>
              <a:t>Módulo 9 (Professores): </a:t>
            </a:r>
            <a:r>
              <a:rPr lang="pt-PT" sz="2400" i="1" noProof="0" dirty="0" err="1"/>
              <a:t>Concepção</a:t>
            </a:r>
            <a:r>
              <a:rPr lang="pt-PT" sz="2400" i="1" noProof="0" dirty="0"/>
              <a:t> e Avaliação de Projetos</a:t>
            </a:r>
            <a:endParaRPr lang="pt-PT" sz="2400" noProof="0" dirty="0"/>
          </a:p>
        </p:txBody>
      </p:sp>
      <p:sp>
        <p:nvSpPr>
          <p:cNvPr id="6" name="Text Placeholder 5">
            <a:extLst>
              <a:ext uri="{FF2B5EF4-FFF2-40B4-BE49-F238E27FC236}">
                <a16:creationId xmlns:a16="http://schemas.microsoft.com/office/drawing/2014/main" id="{C7E7FAC4-7448-2ADC-CB70-39FC7D3F3AAE}"/>
              </a:ext>
            </a:extLst>
          </p:cNvPr>
          <p:cNvSpPr>
            <a:spLocks noGrp="1"/>
          </p:cNvSpPr>
          <p:nvPr>
            <p:ph type="body" sz="quarter" idx="10"/>
          </p:nvPr>
        </p:nvSpPr>
        <p:spPr>
          <a:xfrm>
            <a:off x="97970" y="910332"/>
            <a:ext cx="11944351" cy="550862"/>
          </a:xfrm>
        </p:spPr>
        <p:txBody>
          <a:bodyPr/>
          <a:lstStyle/>
          <a:p>
            <a:endParaRPr lang="pt-PT" b="1" i="1" noProof="0" dirty="0">
              <a:solidFill>
                <a:schemeClr val="accent1">
                  <a:lumMod val="75000"/>
                </a:schemeClr>
              </a:solidFill>
            </a:endParaRPr>
          </a:p>
          <a:p>
            <a:endParaRPr lang="pt-PT" b="1" noProof="0" dirty="0">
              <a:solidFill>
                <a:schemeClr val="accent1">
                  <a:lumMod val="75000"/>
                </a:schemeClr>
              </a:solidFill>
            </a:endParaRPr>
          </a:p>
          <a:p>
            <a:endParaRPr lang="pt-PT" b="1" noProof="0" dirty="0">
              <a:solidFill>
                <a:schemeClr val="accent1">
                  <a:lumMod val="75000"/>
                </a:schemeClr>
              </a:solidFill>
            </a:endParaRPr>
          </a:p>
          <a:p>
            <a:r>
              <a:rPr lang="pt-PT" b="1" i="1" noProof="0" dirty="0">
                <a:solidFill>
                  <a:schemeClr val="accent1">
                    <a:lumMod val="75000"/>
                  </a:schemeClr>
                </a:solidFill>
              </a:rPr>
              <a:t>Tópico 1: Fundamentos da conceção de projetos </a:t>
            </a:r>
            <a:r>
              <a:rPr lang="pt-PT" b="1" i="1" noProof="0" dirty="0" err="1">
                <a:solidFill>
                  <a:schemeClr val="accent1">
                    <a:lumMod val="75000"/>
                  </a:schemeClr>
                </a:solidFill>
              </a:rPr>
              <a:t>intergeracionais</a:t>
            </a:r>
            <a:endParaRPr lang="pt-PT" b="1" i="1" noProof="0" dirty="0">
              <a:solidFill>
                <a:schemeClr val="accent1">
                  <a:lumMod val="75000"/>
                </a:schemeClr>
              </a:solidFill>
            </a:endParaRPr>
          </a:p>
          <a:p>
            <a:endParaRPr lang="pt-PT" b="1" noProof="0" dirty="0">
              <a:solidFill>
                <a:schemeClr val="accent1">
                  <a:lumMod val="75000"/>
                </a:schemeClr>
              </a:solidFill>
            </a:endParaRPr>
          </a:p>
          <a:p>
            <a:r>
              <a:rPr lang="pt-PT" b="1" i="1" noProof="0" dirty="0">
                <a:solidFill>
                  <a:schemeClr val="accent1">
                    <a:lumMod val="75000"/>
                  </a:schemeClr>
                </a:solidFill>
              </a:rPr>
              <a:t> </a:t>
            </a:r>
          </a:p>
          <a:p>
            <a:endParaRPr lang="pt-PT" b="1" i="1" noProof="0" dirty="0">
              <a:solidFill>
                <a:schemeClr val="accent1">
                  <a:lumMod val="75000"/>
                </a:schemeClr>
              </a:solidFill>
            </a:endParaRPr>
          </a:p>
        </p:txBody>
      </p:sp>
      <p:pic>
        <p:nvPicPr>
          <p:cNvPr id="3" name="Content Placeholder 1">
            <a:extLst>
              <a:ext uri="{FF2B5EF4-FFF2-40B4-BE49-F238E27FC236}">
                <a16:creationId xmlns:a16="http://schemas.microsoft.com/office/drawing/2014/main" id="{3CC66ED3-CDF8-5D92-CC54-5149A01B92CC}"/>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23251F34-C4B2-9B7F-DE60-29070D54B430}"/>
              </a:ext>
            </a:extLst>
          </p:cNvPr>
          <p:cNvSpPr txBox="1"/>
          <p:nvPr/>
        </p:nvSpPr>
        <p:spPr>
          <a:xfrm>
            <a:off x="170706" y="1574005"/>
            <a:ext cx="11336483" cy="4440318"/>
          </a:xfrm>
          <a:prstGeom prst="rect">
            <a:avLst/>
          </a:prstGeom>
          <a:noFill/>
        </p:spPr>
        <p:txBody>
          <a:bodyPr wrap="square">
            <a:spAutoFit/>
          </a:bodyPr>
          <a:lstStyle/>
          <a:p>
            <a:pPr fontAlgn="base"/>
            <a:r>
              <a:rPr lang="pt-PT" sz="2400" b="1" noProof="0" dirty="0"/>
              <a:t>Para além das paredes da sala de aula</a:t>
            </a:r>
          </a:p>
          <a:p>
            <a:pPr algn="ctr" fontAlgn="base"/>
            <a:endParaRPr lang="pt-PT" sz="2400" b="1" noProof="0" dirty="0"/>
          </a:p>
          <a:p>
            <a:pPr lvl="1" algn="ctr" fontAlgn="base"/>
            <a:r>
              <a:rPr lang="pt-PT" sz="2400" noProof="0" dirty="0"/>
              <a:t>O que é o design digital </a:t>
            </a:r>
            <a:r>
              <a:rPr lang="pt-PT" sz="2400" noProof="0" dirty="0" err="1"/>
              <a:t>intergeracional</a:t>
            </a:r>
            <a:r>
              <a:rPr lang="pt-PT" sz="2400" noProof="0" dirty="0"/>
              <a:t>?</a:t>
            </a:r>
          </a:p>
          <a:p>
            <a:pPr lvl="1" algn="ctr" fontAlgn="base"/>
            <a:endParaRPr lang="pt-PT" sz="2400" noProof="0" dirty="0"/>
          </a:p>
          <a:p>
            <a:pPr lvl="1" algn="ctr" fontAlgn="base"/>
            <a:endParaRPr lang="pt-PT" sz="2400" noProof="0" dirty="0"/>
          </a:p>
          <a:p>
            <a:pPr lvl="1" algn="ctr" fontAlgn="base"/>
            <a:r>
              <a:rPr lang="pt-PT" sz="2400" noProof="0" dirty="0"/>
              <a:t>É uma abordagem pedagógica em que alunos e idosos aprendem juntos. </a:t>
            </a:r>
          </a:p>
          <a:p>
            <a:pPr lvl="1" algn="ctr" fontAlgn="base"/>
            <a:endParaRPr lang="pt-PT" sz="2400" noProof="0" dirty="0"/>
          </a:p>
          <a:p>
            <a:pPr lvl="1" algn="ctr" fontAlgn="base"/>
            <a:r>
              <a:rPr lang="pt-PT" sz="2400" noProof="0" dirty="0"/>
              <a:t>Centra-se na empatia, na literacia digital e num objetivo comum.</a:t>
            </a:r>
          </a:p>
          <a:p>
            <a:pPr lvl="0"/>
            <a:endParaRPr lang="pt-PT" sz="2400" noProof="0" dirty="0"/>
          </a:p>
          <a:p>
            <a:pPr lvl="0" algn="ctr"/>
            <a:endParaRPr lang="pt-PT" sz="2400" b="1" noProof="0" dirty="0"/>
          </a:p>
          <a:p>
            <a:pPr algn="ctr"/>
            <a:r>
              <a:rPr lang="pt-PT" noProof="0" dirty="0"/>
              <a:t> </a:t>
            </a:r>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5987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2C82E-AB8C-B14B-B7DE-46071375BC91}"/>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ADA0BB7-A80B-0FB2-51F6-8B4CF412E274}"/>
              </a:ext>
            </a:extLst>
          </p:cNvPr>
          <p:cNvSpPr>
            <a:spLocks noGrp="1"/>
          </p:cNvSpPr>
          <p:nvPr>
            <p:ph type="title"/>
          </p:nvPr>
        </p:nvSpPr>
        <p:spPr/>
        <p:txBody>
          <a:bodyPr lIns="91440"/>
          <a:lstStyle/>
          <a:p>
            <a:r>
              <a:rPr lang="pt-PT" sz="2400" i="1" noProof="0" dirty="0"/>
              <a:t>Módulo 9 (Professores): </a:t>
            </a:r>
            <a:r>
              <a:rPr lang="pt-PT" sz="2400" i="1" noProof="0" dirty="0" err="1"/>
              <a:t>Concepção</a:t>
            </a:r>
            <a:r>
              <a:rPr lang="pt-PT" sz="2400" i="1" noProof="0" dirty="0"/>
              <a:t> e Avaliação de Projetos</a:t>
            </a:r>
            <a:endParaRPr lang="pt-PT" sz="2400" noProof="0" dirty="0"/>
          </a:p>
        </p:txBody>
      </p:sp>
      <p:sp>
        <p:nvSpPr>
          <p:cNvPr id="6" name="Text Placeholder 5">
            <a:extLst>
              <a:ext uri="{FF2B5EF4-FFF2-40B4-BE49-F238E27FC236}">
                <a16:creationId xmlns:a16="http://schemas.microsoft.com/office/drawing/2014/main" id="{867636D5-C3BD-F5C4-8436-2D581297AA83}"/>
              </a:ext>
            </a:extLst>
          </p:cNvPr>
          <p:cNvSpPr>
            <a:spLocks noGrp="1"/>
          </p:cNvSpPr>
          <p:nvPr>
            <p:ph type="body" sz="quarter" idx="10"/>
          </p:nvPr>
        </p:nvSpPr>
        <p:spPr>
          <a:xfrm>
            <a:off x="97970" y="910332"/>
            <a:ext cx="11944351" cy="550862"/>
          </a:xfrm>
        </p:spPr>
        <p:txBody>
          <a:bodyPr/>
          <a:lstStyle/>
          <a:p>
            <a:endParaRPr lang="pt-PT" b="1" i="1" noProof="0" dirty="0">
              <a:solidFill>
                <a:schemeClr val="accent1">
                  <a:lumMod val="75000"/>
                </a:schemeClr>
              </a:solidFill>
            </a:endParaRPr>
          </a:p>
          <a:p>
            <a:endParaRPr lang="pt-PT" b="1" noProof="0" dirty="0">
              <a:solidFill>
                <a:schemeClr val="accent1">
                  <a:lumMod val="75000"/>
                </a:schemeClr>
              </a:solidFill>
            </a:endParaRPr>
          </a:p>
          <a:p>
            <a:endParaRPr lang="pt-PT" b="1" noProof="0" dirty="0">
              <a:solidFill>
                <a:schemeClr val="accent1">
                  <a:lumMod val="75000"/>
                </a:schemeClr>
              </a:solidFill>
            </a:endParaRPr>
          </a:p>
          <a:p>
            <a:r>
              <a:rPr lang="pt-PT" b="1" i="1" noProof="0" dirty="0">
                <a:solidFill>
                  <a:schemeClr val="accent1">
                    <a:lumMod val="75000"/>
                  </a:schemeClr>
                </a:solidFill>
              </a:rPr>
              <a:t>Tópico 1: Fundamentos da conceção de projetos </a:t>
            </a:r>
            <a:r>
              <a:rPr lang="pt-PT" b="1" i="1" noProof="0" dirty="0" err="1">
                <a:solidFill>
                  <a:schemeClr val="accent1">
                    <a:lumMod val="75000"/>
                  </a:schemeClr>
                </a:solidFill>
              </a:rPr>
              <a:t>intergeracionais</a:t>
            </a:r>
            <a:endParaRPr lang="pt-PT" b="1" i="1" noProof="0" dirty="0">
              <a:solidFill>
                <a:schemeClr val="accent1">
                  <a:lumMod val="75000"/>
                </a:schemeClr>
              </a:solidFill>
            </a:endParaRPr>
          </a:p>
          <a:p>
            <a:endParaRPr lang="pt-PT" b="1" noProof="0" dirty="0">
              <a:solidFill>
                <a:schemeClr val="accent1">
                  <a:lumMod val="75000"/>
                </a:schemeClr>
              </a:solidFill>
            </a:endParaRPr>
          </a:p>
          <a:p>
            <a:r>
              <a:rPr lang="pt-PT" b="1" i="1" noProof="0" dirty="0">
                <a:solidFill>
                  <a:schemeClr val="accent1">
                    <a:lumMod val="75000"/>
                  </a:schemeClr>
                </a:solidFill>
              </a:rPr>
              <a:t> </a:t>
            </a:r>
          </a:p>
          <a:p>
            <a:endParaRPr lang="pt-PT" b="1" i="1" noProof="0" dirty="0">
              <a:solidFill>
                <a:schemeClr val="accent1">
                  <a:lumMod val="75000"/>
                </a:schemeClr>
              </a:solidFill>
            </a:endParaRPr>
          </a:p>
        </p:txBody>
      </p:sp>
      <p:pic>
        <p:nvPicPr>
          <p:cNvPr id="3" name="Content Placeholder 1">
            <a:extLst>
              <a:ext uri="{FF2B5EF4-FFF2-40B4-BE49-F238E27FC236}">
                <a16:creationId xmlns:a16="http://schemas.microsoft.com/office/drawing/2014/main" id="{2DD72F31-DE51-1072-DADA-E2FC3CDA6D35}"/>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64644D7A-ACBC-79D8-DEF6-9840FEBBB7B3}"/>
              </a:ext>
            </a:extLst>
          </p:cNvPr>
          <p:cNvSpPr txBox="1"/>
          <p:nvPr/>
        </p:nvSpPr>
        <p:spPr>
          <a:xfrm>
            <a:off x="266020" y="1574005"/>
            <a:ext cx="11336483" cy="4440318"/>
          </a:xfrm>
          <a:prstGeom prst="rect">
            <a:avLst/>
          </a:prstGeom>
          <a:noFill/>
        </p:spPr>
        <p:txBody>
          <a:bodyPr wrap="square">
            <a:spAutoFit/>
          </a:bodyPr>
          <a:lstStyle/>
          <a:p>
            <a:pPr fontAlgn="base"/>
            <a:r>
              <a:rPr lang="pt-PT" sz="2400" b="1" noProof="0" dirty="0"/>
              <a:t>Os Três Pilares da IGL</a:t>
            </a:r>
          </a:p>
          <a:p>
            <a:pPr algn="ctr" fontAlgn="base"/>
            <a:endParaRPr lang="pt-PT" sz="2400" b="1" noProof="0" dirty="0"/>
          </a:p>
          <a:p>
            <a:pPr lvl="1" algn="ctr" fontAlgn="base"/>
            <a:r>
              <a:rPr lang="pt-PT" sz="2400" noProof="0" dirty="0"/>
              <a:t>Equilibrar a Experiência</a:t>
            </a:r>
          </a:p>
          <a:p>
            <a:pPr lvl="1" algn="ctr" fontAlgn="base"/>
            <a:endParaRPr lang="pt-PT" sz="2400" b="1" noProof="0" dirty="0"/>
          </a:p>
          <a:p>
            <a:pPr lvl="1" algn="ctr" fontAlgn="base"/>
            <a:endParaRPr lang="pt-PT" sz="2400" noProof="0" dirty="0"/>
          </a:p>
          <a:p>
            <a:pPr lvl="1" algn="ctr" fontAlgn="base"/>
            <a:r>
              <a:rPr lang="pt-PT" sz="2400" noProof="0" dirty="0"/>
              <a:t>Os projetos bem-sucedidos equilibram objetivos pedagógicos (aprendizagem),</a:t>
            </a:r>
          </a:p>
          <a:p>
            <a:pPr lvl="1" algn="ctr" fontAlgn="base"/>
            <a:r>
              <a:rPr lang="pt-PT" sz="2400" noProof="0" dirty="0"/>
              <a:t>objetivos sociais/emocionais (confiança), </a:t>
            </a:r>
          </a:p>
          <a:p>
            <a:pPr lvl="1" algn="ctr" fontAlgn="base"/>
            <a:r>
              <a:rPr lang="pt-PT" sz="2400" noProof="0" dirty="0"/>
              <a:t>e objetivos práticos (acessibilidade).</a:t>
            </a:r>
          </a:p>
          <a:p>
            <a:pPr lvl="0"/>
            <a:endParaRPr lang="pt-PT" sz="2400" noProof="0" dirty="0"/>
          </a:p>
          <a:p>
            <a:pPr lvl="0" algn="ctr"/>
            <a:endParaRPr lang="pt-PT" sz="2400" b="1" noProof="0" dirty="0"/>
          </a:p>
          <a:p>
            <a:pPr algn="ctr"/>
            <a:r>
              <a:rPr lang="pt-PT" noProof="0" dirty="0"/>
              <a:t> </a:t>
            </a:r>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16099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F619D-8207-2167-2AAC-5F2B79364595}"/>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653FD22D-8D43-6900-B283-1A23C82FA6C8}"/>
              </a:ext>
            </a:extLst>
          </p:cNvPr>
          <p:cNvSpPr>
            <a:spLocks noGrp="1"/>
          </p:cNvSpPr>
          <p:nvPr>
            <p:ph type="title"/>
          </p:nvPr>
        </p:nvSpPr>
        <p:spPr/>
        <p:txBody>
          <a:bodyPr lIns="91440"/>
          <a:lstStyle/>
          <a:p>
            <a:r>
              <a:rPr lang="pt-PT" sz="2400" i="1" noProof="0" dirty="0"/>
              <a:t>Módulo 9 (Professores): </a:t>
            </a:r>
            <a:r>
              <a:rPr lang="pt-PT" sz="2400" i="1" noProof="0" dirty="0" err="1"/>
              <a:t>Concepção</a:t>
            </a:r>
            <a:r>
              <a:rPr lang="pt-PT" sz="2400" i="1" noProof="0" dirty="0"/>
              <a:t> e Avaliação de Projetos</a:t>
            </a:r>
            <a:endParaRPr lang="pt-PT" sz="2400" noProof="0" dirty="0"/>
          </a:p>
        </p:txBody>
      </p:sp>
      <p:sp>
        <p:nvSpPr>
          <p:cNvPr id="6" name="Text Placeholder 5">
            <a:extLst>
              <a:ext uri="{FF2B5EF4-FFF2-40B4-BE49-F238E27FC236}">
                <a16:creationId xmlns:a16="http://schemas.microsoft.com/office/drawing/2014/main" id="{99F50369-4260-C5BB-250F-6A999F68E4B2}"/>
              </a:ext>
            </a:extLst>
          </p:cNvPr>
          <p:cNvSpPr>
            <a:spLocks noGrp="1"/>
          </p:cNvSpPr>
          <p:nvPr>
            <p:ph type="body" sz="quarter" idx="10"/>
          </p:nvPr>
        </p:nvSpPr>
        <p:spPr>
          <a:xfrm>
            <a:off x="97970" y="910332"/>
            <a:ext cx="11944351" cy="550862"/>
          </a:xfrm>
        </p:spPr>
        <p:txBody>
          <a:bodyPr/>
          <a:lstStyle/>
          <a:p>
            <a:endParaRPr lang="pt-PT" b="1" i="1" noProof="0" dirty="0">
              <a:solidFill>
                <a:schemeClr val="accent1">
                  <a:lumMod val="75000"/>
                </a:schemeClr>
              </a:solidFill>
            </a:endParaRPr>
          </a:p>
          <a:p>
            <a:endParaRPr lang="pt-PT" b="1" noProof="0" dirty="0">
              <a:solidFill>
                <a:schemeClr val="accent1">
                  <a:lumMod val="75000"/>
                </a:schemeClr>
              </a:solidFill>
            </a:endParaRPr>
          </a:p>
          <a:p>
            <a:endParaRPr lang="pt-PT" b="1" noProof="0" dirty="0">
              <a:solidFill>
                <a:schemeClr val="accent1">
                  <a:lumMod val="75000"/>
                </a:schemeClr>
              </a:solidFill>
            </a:endParaRPr>
          </a:p>
          <a:p>
            <a:r>
              <a:rPr lang="pt-PT" b="1" i="1" noProof="0" dirty="0">
                <a:solidFill>
                  <a:schemeClr val="accent1">
                    <a:lumMod val="75000"/>
                  </a:schemeClr>
                </a:solidFill>
              </a:rPr>
              <a:t>Tema 1: Fundamentos da conceção de projetos </a:t>
            </a:r>
            <a:r>
              <a:rPr lang="pt-PT" b="1" i="1" noProof="0" dirty="0" err="1">
                <a:solidFill>
                  <a:schemeClr val="accent1">
                    <a:lumMod val="75000"/>
                  </a:schemeClr>
                </a:solidFill>
              </a:rPr>
              <a:t>intergeracionais</a:t>
            </a:r>
            <a:endParaRPr lang="pt-PT" b="1" i="1" noProof="0" dirty="0">
              <a:solidFill>
                <a:schemeClr val="accent1">
                  <a:lumMod val="75000"/>
                </a:schemeClr>
              </a:solidFill>
            </a:endParaRPr>
          </a:p>
          <a:p>
            <a:endParaRPr lang="pt-PT" b="1" noProof="0" dirty="0">
              <a:solidFill>
                <a:schemeClr val="accent1">
                  <a:lumMod val="75000"/>
                </a:schemeClr>
              </a:solidFill>
            </a:endParaRPr>
          </a:p>
          <a:p>
            <a:r>
              <a:rPr lang="pt-PT" b="1" i="1" noProof="0" dirty="0">
                <a:solidFill>
                  <a:schemeClr val="accent1">
                    <a:lumMod val="75000"/>
                  </a:schemeClr>
                </a:solidFill>
              </a:rPr>
              <a:t> </a:t>
            </a:r>
          </a:p>
          <a:p>
            <a:endParaRPr lang="pt-PT" b="1" i="1" noProof="0" dirty="0">
              <a:solidFill>
                <a:schemeClr val="accent1">
                  <a:lumMod val="75000"/>
                </a:schemeClr>
              </a:solidFill>
            </a:endParaRPr>
          </a:p>
        </p:txBody>
      </p:sp>
      <p:pic>
        <p:nvPicPr>
          <p:cNvPr id="3" name="Content Placeholder 1">
            <a:extLst>
              <a:ext uri="{FF2B5EF4-FFF2-40B4-BE49-F238E27FC236}">
                <a16:creationId xmlns:a16="http://schemas.microsoft.com/office/drawing/2014/main" id="{35BA3FD8-9CB0-4FF2-EC6F-9DB504B38C8F}"/>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5C739B9D-F309-9FB3-D736-C17709CA7B65}"/>
              </a:ext>
            </a:extLst>
          </p:cNvPr>
          <p:cNvSpPr txBox="1"/>
          <p:nvPr/>
        </p:nvSpPr>
        <p:spPr>
          <a:xfrm>
            <a:off x="97970" y="1574005"/>
            <a:ext cx="11336483" cy="4440318"/>
          </a:xfrm>
          <a:prstGeom prst="rect">
            <a:avLst/>
          </a:prstGeom>
          <a:noFill/>
        </p:spPr>
        <p:txBody>
          <a:bodyPr wrap="square">
            <a:spAutoFit/>
          </a:bodyPr>
          <a:lstStyle/>
          <a:p>
            <a:pPr fontAlgn="base"/>
            <a:r>
              <a:rPr lang="pt-PT" sz="2400" b="1" noProof="0" dirty="0"/>
              <a:t>Mutualidade e cocriação</a:t>
            </a:r>
          </a:p>
          <a:p>
            <a:pPr lvl="1" fontAlgn="base"/>
            <a:endParaRPr lang="pt-PT" sz="2400" b="1" noProof="0" dirty="0"/>
          </a:p>
          <a:p>
            <a:pPr lvl="1" algn="ctr" fontAlgn="base"/>
            <a:r>
              <a:rPr lang="pt-PT" sz="2400" noProof="0" dirty="0"/>
              <a:t>Liderar em conjunto</a:t>
            </a:r>
            <a:endParaRPr lang="pt-PT" sz="2400" b="1" noProof="0" dirty="0"/>
          </a:p>
          <a:p>
            <a:pPr lvl="1" fontAlgn="base"/>
            <a:endParaRPr lang="pt-PT" sz="2400" noProof="0" dirty="0"/>
          </a:p>
          <a:p>
            <a:pPr lvl="1" fontAlgn="base"/>
            <a:endParaRPr lang="pt-PT" sz="2400" noProof="0" dirty="0"/>
          </a:p>
          <a:p>
            <a:pPr lvl="1" algn="ctr" fontAlgn="base"/>
            <a:r>
              <a:rPr lang="pt-PT" sz="2400" noProof="0" dirty="0"/>
              <a:t>A mutualidade significa que todos são professores e alunos. </a:t>
            </a:r>
          </a:p>
          <a:p>
            <a:pPr lvl="1" algn="ctr" fontAlgn="base"/>
            <a:endParaRPr lang="pt-PT" sz="2400" noProof="0" dirty="0"/>
          </a:p>
          <a:p>
            <a:pPr lvl="1" algn="ctr" fontAlgn="base"/>
            <a:r>
              <a:rPr lang="pt-PT" sz="2400" noProof="0" dirty="0"/>
              <a:t>Cocriação significa que os participantes ajudam a decidir qual será o tema do projeto.</a:t>
            </a:r>
          </a:p>
          <a:p>
            <a:pPr lvl="0" algn="ctr"/>
            <a:endParaRPr lang="pt-PT" sz="2400" noProof="0" dirty="0"/>
          </a:p>
          <a:p>
            <a:pPr lvl="0" algn="ctr"/>
            <a:endParaRPr lang="pt-PT" sz="2400" b="1" noProof="0" dirty="0"/>
          </a:p>
          <a:p>
            <a:pPr algn="ctr"/>
            <a:r>
              <a:rPr lang="pt-PT" noProof="0" dirty="0"/>
              <a:t> </a:t>
            </a:r>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189949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77DFC-ACD6-6FF9-1B28-B91008442DBC}"/>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73AADF1-BBB9-BC9B-F94B-DBB47BDAD565}"/>
              </a:ext>
            </a:extLst>
          </p:cNvPr>
          <p:cNvSpPr>
            <a:spLocks noGrp="1"/>
          </p:cNvSpPr>
          <p:nvPr>
            <p:ph type="title"/>
          </p:nvPr>
        </p:nvSpPr>
        <p:spPr/>
        <p:txBody>
          <a:bodyPr lIns="91440"/>
          <a:lstStyle/>
          <a:p>
            <a:r>
              <a:rPr lang="pt-PT" sz="2400" i="1" noProof="0" dirty="0"/>
              <a:t>Módulo 9 (Professores): </a:t>
            </a:r>
            <a:r>
              <a:rPr lang="pt-PT" sz="2400" i="1" noProof="0" dirty="0" err="1"/>
              <a:t>Concepção</a:t>
            </a:r>
            <a:r>
              <a:rPr lang="pt-PT" sz="2400" i="1" noProof="0" dirty="0"/>
              <a:t> e Avaliação de Projetos</a:t>
            </a:r>
            <a:endParaRPr lang="pt-PT" sz="2400" noProof="0" dirty="0"/>
          </a:p>
        </p:txBody>
      </p:sp>
      <p:sp>
        <p:nvSpPr>
          <p:cNvPr id="6" name="Text Placeholder 5">
            <a:extLst>
              <a:ext uri="{FF2B5EF4-FFF2-40B4-BE49-F238E27FC236}">
                <a16:creationId xmlns:a16="http://schemas.microsoft.com/office/drawing/2014/main" id="{C5FBF975-4F4A-5839-2B7B-D667113964C6}"/>
              </a:ext>
            </a:extLst>
          </p:cNvPr>
          <p:cNvSpPr>
            <a:spLocks noGrp="1"/>
          </p:cNvSpPr>
          <p:nvPr>
            <p:ph type="body" sz="quarter" idx="10"/>
          </p:nvPr>
        </p:nvSpPr>
        <p:spPr>
          <a:xfrm>
            <a:off x="123824" y="904834"/>
            <a:ext cx="11944351" cy="550862"/>
          </a:xfrm>
        </p:spPr>
        <p:txBody>
          <a:bodyPr/>
          <a:lstStyle/>
          <a:p>
            <a:endParaRPr lang="pt-PT" b="1" noProof="0" dirty="0">
              <a:solidFill>
                <a:schemeClr val="accent6">
                  <a:lumMod val="75000"/>
                </a:schemeClr>
              </a:solidFill>
            </a:endParaRPr>
          </a:p>
          <a:p>
            <a:endParaRPr lang="pt-PT" b="1" i="1" noProof="0" dirty="0">
              <a:solidFill>
                <a:schemeClr val="accent6">
                  <a:lumMod val="75000"/>
                </a:schemeClr>
              </a:solidFill>
            </a:endParaRPr>
          </a:p>
          <a:p>
            <a:r>
              <a:rPr lang="pt-PT" b="1" i="1" noProof="0" dirty="0">
                <a:solidFill>
                  <a:schemeClr val="accent1">
                    <a:lumMod val="75000"/>
                  </a:schemeClr>
                </a:solidFill>
              </a:rPr>
              <a:t>Tópico 1: Fundamentos da conceção de projetos </a:t>
            </a:r>
            <a:r>
              <a:rPr lang="pt-PT" b="1" i="1" noProof="0" dirty="0" err="1">
                <a:solidFill>
                  <a:schemeClr val="accent1">
                    <a:lumMod val="75000"/>
                  </a:schemeClr>
                </a:solidFill>
              </a:rPr>
              <a:t>intergeracionais</a:t>
            </a:r>
            <a:endParaRPr lang="pt-PT" b="1" i="1" noProof="0" dirty="0">
              <a:solidFill>
                <a:schemeClr val="accent1">
                  <a:lumMod val="75000"/>
                </a:schemeClr>
              </a:solidFill>
            </a:endParaRPr>
          </a:p>
          <a:p>
            <a:r>
              <a:rPr lang="pt-PT" b="1" i="1" noProof="0" dirty="0">
                <a:solidFill>
                  <a:schemeClr val="accent1">
                    <a:lumMod val="75000"/>
                  </a:schemeClr>
                </a:solidFill>
              </a:rPr>
              <a:t> </a:t>
            </a:r>
            <a:endParaRPr lang="pt-PT" b="1" i="1" noProof="0" dirty="0">
              <a:solidFill>
                <a:schemeClr val="accent6">
                  <a:lumMod val="75000"/>
                </a:schemeClr>
              </a:solidFill>
            </a:endParaRPr>
          </a:p>
          <a:p>
            <a:endParaRPr lang="pt-PT" i="1" noProof="0" dirty="0"/>
          </a:p>
        </p:txBody>
      </p:sp>
      <p:pic>
        <p:nvPicPr>
          <p:cNvPr id="2" name="Content Placeholder 1">
            <a:extLst>
              <a:ext uri="{FF2B5EF4-FFF2-40B4-BE49-F238E27FC236}">
                <a16:creationId xmlns:a16="http://schemas.microsoft.com/office/drawing/2014/main" id="{07751000-5DFE-6A85-1D53-61EF6D39A3B3}"/>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27FBA441-5D3A-A2E8-22FB-326479CB645B}"/>
              </a:ext>
            </a:extLst>
          </p:cNvPr>
          <p:cNvSpPr txBox="1"/>
          <p:nvPr/>
        </p:nvSpPr>
        <p:spPr>
          <a:xfrm>
            <a:off x="264224" y="1455696"/>
            <a:ext cx="10957957" cy="5548314"/>
          </a:xfrm>
          <a:prstGeom prst="rect">
            <a:avLst/>
          </a:prstGeom>
          <a:noFill/>
        </p:spPr>
        <p:txBody>
          <a:bodyPr wrap="square">
            <a:spAutoFit/>
          </a:bodyPr>
          <a:lstStyle/>
          <a:p>
            <a:pPr algn="ctr" fontAlgn="base"/>
            <a:endParaRPr lang="pt-PT" sz="2400" b="1" noProof="0" dirty="0">
              <a:solidFill>
                <a:schemeClr val="accent4">
                  <a:lumMod val="75000"/>
                </a:schemeClr>
              </a:solidFill>
            </a:endParaRPr>
          </a:p>
          <a:p>
            <a:pPr algn="ctr" fontAlgn="base"/>
            <a:r>
              <a:rPr lang="pt-PT" sz="2400" b="1" noProof="0" dirty="0">
                <a:solidFill>
                  <a:schemeClr val="accent4">
                    <a:lumMod val="75000"/>
                  </a:schemeClr>
                </a:solidFill>
              </a:rPr>
              <a:t>Atividade: A análise de Suposições (Interativa)</a:t>
            </a:r>
          </a:p>
          <a:p>
            <a:pPr lvl="1" algn="ctr" fontAlgn="base"/>
            <a:endParaRPr lang="pt-PT" sz="2400" noProof="0" dirty="0"/>
          </a:p>
          <a:p>
            <a:pPr lvl="1" algn="ctr" fontAlgn="base"/>
            <a:r>
              <a:rPr lang="pt-PT" sz="2400" noProof="0" dirty="0"/>
              <a:t>Identificar os nossos preconceitos</a:t>
            </a:r>
          </a:p>
          <a:p>
            <a:pPr lvl="1" algn="ctr" fontAlgn="base"/>
            <a:endParaRPr lang="pt-PT" sz="2400" noProof="0" dirty="0"/>
          </a:p>
          <a:p>
            <a:pPr lvl="1" algn="ctr" fontAlgn="base"/>
            <a:endParaRPr lang="pt-PT" sz="2400" noProof="0" dirty="0"/>
          </a:p>
          <a:p>
            <a:pPr lvl="1" algn="ctr" fontAlgn="base"/>
            <a:r>
              <a:rPr lang="pt-PT" sz="2400" noProof="0" dirty="0"/>
              <a:t>Identifique um estereótipo sobre «idosos e tecnologia». </a:t>
            </a:r>
          </a:p>
          <a:p>
            <a:pPr lvl="1" algn="ctr" fontAlgn="base"/>
            <a:endParaRPr lang="pt-PT" sz="2400" noProof="0" dirty="0"/>
          </a:p>
          <a:p>
            <a:pPr lvl="1" algn="ctr" fontAlgn="base"/>
            <a:r>
              <a:rPr lang="pt-PT" sz="2400" noProof="0" dirty="0"/>
              <a:t>Como é que a conceção do seu projeto pode desafiar esta ideia?</a:t>
            </a:r>
            <a:endParaRPr lang="pt-PT" sz="2400" b="1" noProof="0" dirty="0"/>
          </a:p>
          <a:p>
            <a:pPr algn="ctr"/>
            <a:endParaRPr lang="pt-PT" sz="2400" b="1" noProof="0" dirty="0">
              <a:solidFill>
                <a:schemeClr val="accent4">
                  <a:lumMod val="75000"/>
                </a:schemeClr>
              </a:solidFill>
            </a:endParaRPr>
          </a:p>
          <a:p>
            <a:pPr algn="ctr"/>
            <a:endParaRPr lang="pt-PT" noProof="0" dirty="0"/>
          </a:p>
          <a:p>
            <a:pPr lvl="0" algn="ctr"/>
            <a:endParaRPr lang="pt-PT" sz="2400" noProof="0" dirty="0"/>
          </a:p>
          <a:p>
            <a:pPr lvl="1" algn="ctr"/>
            <a:endParaRPr lang="pt-PT" sz="2400" noProof="0" dirty="0"/>
          </a:p>
          <a:p>
            <a:pPr lvl="0" algn="ctr"/>
            <a:endParaRPr lang="pt-PT" sz="2400"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6851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74D98-16ED-E6FC-F16C-CBFF13A4616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A4035F6-E6EF-DC51-AA7E-674346FC1441}"/>
              </a:ext>
            </a:extLst>
          </p:cNvPr>
          <p:cNvSpPr>
            <a:spLocks noGrp="1"/>
          </p:cNvSpPr>
          <p:nvPr>
            <p:ph type="title"/>
          </p:nvPr>
        </p:nvSpPr>
        <p:spPr/>
        <p:txBody>
          <a:bodyPr lIns="91440"/>
          <a:lstStyle/>
          <a:p>
            <a:r>
              <a:rPr lang="pt-PT" sz="2400" i="1" noProof="0" dirty="0"/>
              <a:t>Módulo 9 (Professores): </a:t>
            </a:r>
            <a:r>
              <a:rPr lang="pt-PT" sz="2400" i="1" noProof="0" dirty="0" err="1"/>
              <a:t>Concepção</a:t>
            </a:r>
            <a:r>
              <a:rPr lang="pt-PT" sz="2400" i="1" noProof="0" dirty="0"/>
              <a:t> e Avaliação de Projetos</a:t>
            </a:r>
            <a:endParaRPr lang="pt-PT" sz="2400" noProof="0" dirty="0"/>
          </a:p>
        </p:txBody>
      </p:sp>
      <p:sp>
        <p:nvSpPr>
          <p:cNvPr id="6" name="Text Placeholder 5">
            <a:extLst>
              <a:ext uri="{FF2B5EF4-FFF2-40B4-BE49-F238E27FC236}">
                <a16:creationId xmlns:a16="http://schemas.microsoft.com/office/drawing/2014/main" id="{A3F4B429-7043-F4DF-3601-624444BE1081}"/>
              </a:ext>
            </a:extLst>
          </p:cNvPr>
          <p:cNvSpPr>
            <a:spLocks noGrp="1"/>
          </p:cNvSpPr>
          <p:nvPr>
            <p:ph type="body" sz="quarter" idx="10"/>
          </p:nvPr>
        </p:nvSpPr>
        <p:spPr>
          <a:xfrm>
            <a:off x="123824" y="904834"/>
            <a:ext cx="11944351" cy="550862"/>
          </a:xfrm>
        </p:spPr>
        <p:txBody>
          <a:bodyPr/>
          <a:lstStyle/>
          <a:p>
            <a:endParaRPr lang="pt-PT" b="1" noProof="0" dirty="0">
              <a:solidFill>
                <a:schemeClr val="accent6">
                  <a:lumMod val="75000"/>
                </a:schemeClr>
              </a:solidFill>
            </a:endParaRPr>
          </a:p>
          <a:p>
            <a:endParaRPr lang="pt-PT" b="1" i="1" noProof="0" dirty="0">
              <a:solidFill>
                <a:schemeClr val="accent6">
                  <a:lumMod val="75000"/>
                </a:schemeClr>
              </a:solidFill>
            </a:endParaRPr>
          </a:p>
          <a:p>
            <a:r>
              <a:rPr lang="pt-PT" b="1" i="1" noProof="0" dirty="0">
                <a:solidFill>
                  <a:schemeClr val="accent1">
                    <a:lumMod val="75000"/>
                  </a:schemeClr>
                </a:solidFill>
              </a:rPr>
              <a:t>Tópico 1: Fundamentos da conceção de projetos </a:t>
            </a:r>
            <a:r>
              <a:rPr lang="pt-PT" b="1" i="1" noProof="0" dirty="0" err="1">
                <a:solidFill>
                  <a:schemeClr val="accent1">
                    <a:lumMod val="75000"/>
                  </a:schemeClr>
                </a:solidFill>
              </a:rPr>
              <a:t>intergeracionais</a:t>
            </a:r>
            <a:endParaRPr lang="pt-PT" b="1" i="1" noProof="0" dirty="0">
              <a:solidFill>
                <a:schemeClr val="accent1">
                  <a:lumMod val="75000"/>
                </a:schemeClr>
              </a:solidFill>
            </a:endParaRPr>
          </a:p>
          <a:p>
            <a:r>
              <a:rPr lang="pt-PT" b="1" i="1" noProof="0" dirty="0">
                <a:solidFill>
                  <a:schemeClr val="accent1">
                    <a:lumMod val="75000"/>
                  </a:schemeClr>
                </a:solidFill>
              </a:rPr>
              <a:t> </a:t>
            </a:r>
            <a:endParaRPr lang="pt-PT" b="1" i="1" noProof="0" dirty="0">
              <a:solidFill>
                <a:schemeClr val="accent6">
                  <a:lumMod val="75000"/>
                </a:schemeClr>
              </a:solidFill>
            </a:endParaRPr>
          </a:p>
          <a:p>
            <a:endParaRPr lang="pt-PT" i="1" noProof="0" dirty="0"/>
          </a:p>
        </p:txBody>
      </p:sp>
      <p:pic>
        <p:nvPicPr>
          <p:cNvPr id="2" name="Content Placeholder 1">
            <a:extLst>
              <a:ext uri="{FF2B5EF4-FFF2-40B4-BE49-F238E27FC236}">
                <a16:creationId xmlns:a16="http://schemas.microsoft.com/office/drawing/2014/main" id="{AD0C297D-2B37-D664-FAB8-0747D880F429}"/>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4797D88D-89A2-E3AE-6D67-9E5EE1BEF5D6}"/>
              </a:ext>
            </a:extLst>
          </p:cNvPr>
          <p:cNvSpPr txBox="1"/>
          <p:nvPr/>
        </p:nvSpPr>
        <p:spPr>
          <a:xfrm>
            <a:off x="97970" y="1455696"/>
            <a:ext cx="10957957" cy="5917646"/>
          </a:xfrm>
          <a:prstGeom prst="rect">
            <a:avLst/>
          </a:prstGeom>
          <a:noFill/>
        </p:spPr>
        <p:txBody>
          <a:bodyPr wrap="square">
            <a:spAutoFit/>
          </a:bodyPr>
          <a:lstStyle/>
          <a:p>
            <a:pPr algn="ctr" fontAlgn="base"/>
            <a:endParaRPr lang="pt-PT" sz="2400" b="1" noProof="0" dirty="0">
              <a:solidFill>
                <a:schemeClr val="accent4">
                  <a:lumMod val="75000"/>
                </a:schemeClr>
              </a:solidFill>
            </a:endParaRPr>
          </a:p>
          <a:p>
            <a:pPr algn="ctr" fontAlgn="base"/>
            <a:r>
              <a:rPr lang="pt-PT" sz="2400" b="1" noProof="0" dirty="0">
                <a:solidFill>
                  <a:schemeClr val="accent4">
                    <a:lumMod val="75000"/>
                  </a:schemeClr>
                </a:solidFill>
              </a:rPr>
              <a:t>Atividade: Identificação de Expectativas (Interativo)</a:t>
            </a:r>
          </a:p>
          <a:p>
            <a:pPr lvl="1" algn="ctr" fontAlgn="base"/>
            <a:endParaRPr lang="pt-PT" sz="2400" noProof="0" dirty="0"/>
          </a:p>
          <a:p>
            <a:pPr lvl="1" algn="ctr" fontAlgn="base"/>
            <a:r>
              <a:rPr lang="pt-PT" sz="2400" noProof="0" dirty="0"/>
              <a:t>Esperanças e receios partilhados</a:t>
            </a:r>
            <a:endParaRPr lang="pt-PT" sz="2400" b="1" noProof="0" dirty="0"/>
          </a:p>
          <a:p>
            <a:pPr lvl="1" algn="ctr" fontAlgn="base"/>
            <a:endParaRPr lang="pt-PT" sz="2400" noProof="0" dirty="0"/>
          </a:p>
          <a:p>
            <a:pPr lvl="1" algn="ctr" fontAlgn="base"/>
            <a:r>
              <a:rPr lang="pt-PT" sz="2400" noProof="0" dirty="0"/>
              <a:t>Discussão em grupo: </a:t>
            </a:r>
          </a:p>
          <a:p>
            <a:pPr lvl="1" algn="ctr" fontAlgn="base"/>
            <a:endParaRPr lang="pt-PT" sz="2400" noProof="0" dirty="0"/>
          </a:p>
          <a:p>
            <a:pPr lvl="1" algn="ctr" fontAlgn="base"/>
            <a:r>
              <a:rPr lang="pt-PT" sz="2400" noProof="0" dirty="0"/>
              <a:t>O que é que os alunos temem? </a:t>
            </a:r>
          </a:p>
          <a:p>
            <a:pPr lvl="1" algn="ctr" fontAlgn="base"/>
            <a:r>
              <a:rPr lang="pt-PT" sz="2400" noProof="0" dirty="0"/>
              <a:t>O que é que os idosos temem? </a:t>
            </a:r>
          </a:p>
          <a:p>
            <a:pPr lvl="1" algn="ctr" fontAlgn="base"/>
            <a:r>
              <a:rPr lang="pt-PT" sz="2400" noProof="0" dirty="0"/>
              <a:t>Encontre pontos em comum.</a:t>
            </a:r>
            <a:endParaRPr lang="pt-PT" sz="2400" b="1" noProof="0" dirty="0"/>
          </a:p>
          <a:p>
            <a:pPr algn="ctr"/>
            <a:endParaRPr lang="pt-PT" sz="2400" b="1" noProof="0" dirty="0">
              <a:solidFill>
                <a:schemeClr val="accent4">
                  <a:lumMod val="75000"/>
                </a:schemeClr>
              </a:solidFill>
            </a:endParaRPr>
          </a:p>
          <a:p>
            <a:pPr algn="ctr"/>
            <a:endParaRPr lang="pt-PT" noProof="0" dirty="0"/>
          </a:p>
          <a:p>
            <a:pPr lvl="0" algn="ctr"/>
            <a:endParaRPr lang="pt-PT" sz="2400" noProof="0" dirty="0"/>
          </a:p>
          <a:p>
            <a:pPr lvl="1" algn="ctr"/>
            <a:endParaRPr lang="pt-PT" sz="2400" noProof="0" dirty="0"/>
          </a:p>
          <a:p>
            <a:pPr lvl="0" algn="ctr"/>
            <a:endParaRPr lang="pt-PT" sz="2400"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63226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AF002-6A00-7ED7-B9D5-B0F0C6A802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5B61C5-BD98-22EA-5EEF-2FC5E8761AE5}"/>
              </a:ext>
            </a:extLst>
          </p:cNvPr>
          <p:cNvSpPr>
            <a:spLocks noGrp="1"/>
          </p:cNvSpPr>
          <p:nvPr>
            <p:ph type="ctrTitle"/>
          </p:nvPr>
        </p:nvSpPr>
        <p:spPr/>
        <p:txBody>
          <a:bodyPr>
            <a:normAutofit fontScale="90000"/>
          </a:bodyPr>
          <a:lstStyle/>
          <a:p>
            <a:r>
              <a:rPr lang="pt-PT" sz="2700" b="0" i="1" noProof="0" dirty="0"/>
              <a:t>Módulo 9 (Professores): </a:t>
            </a:r>
            <a:br>
              <a:rPr lang="pt-PT" sz="2700" b="0" i="1" noProof="0" dirty="0"/>
            </a:br>
            <a:r>
              <a:rPr lang="pt-PT" sz="2700" b="0" i="1" noProof="0" dirty="0" err="1"/>
              <a:t>Concepção</a:t>
            </a:r>
            <a:r>
              <a:rPr lang="pt-PT" sz="2700" b="0" i="1" noProof="0" dirty="0"/>
              <a:t> e Avaliação de Projetos</a:t>
            </a:r>
            <a:br>
              <a:rPr lang="pt-PT" sz="1800" noProof="0" dirty="0"/>
            </a:br>
            <a:br>
              <a:rPr lang="pt-PT" sz="1800" noProof="0" dirty="0"/>
            </a:br>
            <a:r>
              <a:rPr lang="pt-PT" sz="1800" noProof="0" dirty="0"/>
              <a:t> </a:t>
            </a:r>
            <a:br>
              <a:rPr lang="pt-PT" sz="1800" noProof="0" dirty="0"/>
            </a:br>
            <a:endParaRPr lang="pt-PT" sz="1800" noProof="0" dirty="0"/>
          </a:p>
        </p:txBody>
      </p:sp>
      <p:sp>
        <p:nvSpPr>
          <p:cNvPr id="3" name="Subtitle 2">
            <a:extLst>
              <a:ext uri="{FF2B5EF4-FFF2-40B4-BE49-F238E27FC236}">
                <a16:creationId xmlns:a16="http://schemas.microsoft.com/office/drawing/2014/main" id="{404E309A-3CF8-C9C5-C9E3-EF57AA70DBA4}"/>
              </a:ext>
            </a:extLst>
          </p:cNvPr>
          <p:cNvSpPr>
            <a:spLocks noGrp="1"/>
          </p:cNvSpPr>
          <p:nvPr>
            <p:ph type="subTitle" idx="1"/>
          </p:nvPr>
        </p:nvSpPr>
        <p:spPr>
          <a:xfrm>
            <a:off x="374726" y="3662221"/>
            <a:ext cx="7391858" cy="1292830"/>
          </a:xfrm>
        </p:spPr>
        <p:txBody>
          <a:bodyPr>
            <a:normAutofit/>
          </a:bodyPr>
          <a:lstStyle/>
          <a:p>
            <a:r>
              <a:rPr lang="pt-PT" sz="2400" b="1" noProof="0" dirty="0">
                <a:solidFill>
                  <a:schemeClr val="accent1">
                    <a:lumMod val="75000"/>
                  </a:schemeClr>
                </a:solidFill>
              </a:rPr>
              <a:t>Tema 2: Planeamento e Implementação</a:t>
            </a:r>
          </a:p>
          <a:p>
            <a:endParaRPr lang="pt-PT" sz="2800" noProof="0" dirty="0"/>
          </a:p>
        </p:txBody>
      </p:sp>
    </p:spTree>
    <p:extLst>
      <p:ext uri="{BB962C8B-B14F-4D97-AF65-F5344CB8AC3E}">
        <p14:creationId xmlns:p14="http://schemas.microsoft.com/office/powerpoint/2010/main" val="1230124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pt-PT" sz="2400" i="1" noProof="0" dirty="0"/>
              <a:t>Módulo 9 (Professores): </a:t>
            </a:r>
            <a:r>
              <a:rPr lang="pt-PT" sz="2400" i="1" noProof="0" dirty="0" err="1"/>
              <a:t>Concepção</a:t>
            </a:r>
            <a:r>
              <a:rPr lang="pt-PT" sz="2400" i="1" noProof="0" dirty="0"/>
              <a:t> e Avaliação de Projetos</a:t>
            </a:r>
          </a:p>
        </p:txBody>
      </p:sp>
      <p:sp>
        <p:nvSpPr>
          <p:cNvPr id="6" name="Text Placeholder 5"/>
          <p:cNvSpPr>
            <a:spLocks noGrp="1"/>
          </p:cNvSpPr>
          <p:nvPr>
            <p:ph type="body" sz="quarter" idx="10"/>
          </p:nvPr>
        </p:nvSpPr>
        <p:spPr>
          <a:xfrm>
            <a:off x="97970" y="902647"/>
            <a:ext cx="11944351" cy="550862"/>
          </a:xfrm>
        </p:spPr>
        <p:txBody>
          <a:bodyPr/>
          <a:lstStyle/>
          <a:p>
            <a:endParaRPr lang="pt-PT" b="1" noProof="0" dirty="0">
              <a:solidFill>
                <a:schemeClr val="accent6">
                  <a:lumMod val="75000"/>
                </a:schemeClr>
              </a:solidFill>
            </a:endParaRPr>
          </a:p>
          <a:p>
            <a:r>
              <a:rPr lang="pt-PT" b="1" i="1" noProof="0" dirty="0">
                <a:solidFill>
                  <a:schemeClr val="accent1">
                    <a:lumMod val="75000"/>
                  </a:schemeClr>
                </a:solidFill>
              </a:rPr>
              <a:t>Tópico 2: Planeamento e Implementação</a:t>
            </a:r>
          </a:p>
          <a:p>
            <a:r>
              <a:rPr lang="pt-PT" b="1" i="1" noProof="0" dirty="0">
                <a:solidFill>
                  <a:schemeClr val="accent6">
                    <a:lumMod val="75000"/>
                  </a:schemeClr>
                </a:solidFill>
              </a:rPr>
              <a:t> </a:t>
            </a:r>
            <a:endParaRPr lang="pt-PT" i="1" noProof="0" dirty="0"/>
          </a:p>
        </p:txBody>
      </p:sp>
      <p:pic>
        <p:nvPicPr>
          <p:cNvPr id="2" name="Content Placeholder 1">
            <a:extLst>
              <a:ext uri="{FF2B5EF4-FFF2-40B4-BE49-F238E27FC236}">
                <a16:creationId xmlns:a16="http://schemas.microsoft.com/office/drawing/2014/main" id="{C16FF988-7FBE-BA14-547C-4DF7B4608D9A}"/>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57CC95C8-0421-C9B8-341C-7C9E84BC13EE}"/>
              </a:ext>
            </a:extLst>
          </p:cNvPr>
          <p:cNvSpPr txBox="1"/>
          <p:nvPr/>
        </p:nvSpPr>
        <p:spPr>
          <a:xfrm>
            <a:off x="97970" y="1558636"/>
            <a:ext cx="10261766" cy="4532651"/>
          </a:xfrm>
          <a:prstGeom prst="rect">
            <a:avLst/>
          </a:prstGeom>
          <a:noFill/>
        </p:spPr>
        <p:txBody>
          <a:bodyPr wrap="square">
            <a:spAutoFit/>
          </a:bodyPr>
          <a:lstStyle/>
          <a:p>
            <a:pPr fontAlgn="base"/>
            <a:r>
              <a:rPr lang="pt-PT" sz="2400" b="1" noProof="0" dirty="0"/>
              <a:t>Resumo do projeto</a:t>
            </a:r>
          </a:p>
          <a:p>
            <a:pPr fontAlgn="base"/>
            <a:endParaRPr lang="pt-PT" sz="2400" b="1" noProof="0" dirty="0"/>
          </a:p>
          <a:p>
            <a:pPr lvl="1" algn="ctr" fontAlgn="base"/>
            <a:r>
              <a:rPr lang="pt-PT" sz="2400" noProof="0" dirty="0"/>
              <a:t>Definir o seu «MVP» (Projeto Mínimo Viável)</a:t>
            </a:r>
          </a:p>
          <a:p>
            <a:pPr lvl="1" algn="ctr" fontAlgn="base"/>
            <a:endParaRPr lang="pt-PT" sz="2400" b="1" noProof="0" dirty="0"/>
          </a:p>
          <a:p>
            <a:pPr lvl="1" algn="ctr" fontAlgn="base"/>
            <a:r>
              <a:rPr lang="pt-PT" sz="2400" noProof="0" dirty="0"/>
              <a:t>Comece por algo simples</a:t>
            </a:r>
          </a:p>
          <a:p>
            <a:pPr lvl="1" algn="ctr" fontAlgn="base"/>
            <a:endParaRPr lang="pt-PT" sz="2400" noProof="0" dirty="0"/>
          </a:p>
          <a:p>
            <a:pPr lvl="1" algn="ctr" fontAlgn="base"/>
            <a:r>
              <a:rPr lang="pt-PT" sz="2400" noProof="0" dirty="0"/>
              <a:t>Defina o seu tema (história, música, aplicações), </a:t>
            </a:r>
          </a:p>
          <a:p>
            <a:pPr lvl="1" algn="ctr" fontAlgn="base"/>
            <a:r>
              <a:rPr lang="pt-PT" sz="2400" noProof="0" dirty="0"/>
              <a:t>identifique os participantes </a:t>
            </a:r>
          </a:p>
          <a:p>
            <a:pPr lvl="1" algn="ctr" fontAlgn="base"/>
            <a:r>
              <a:rPr lang="pt-PT" sz="2400" noProof="0" dirty="0"/>
              <a:t>e estabeleça um cronograma realista.</a:t>
            </a:r>
            <a:endParaRPr lang="pt-PT" sz="2400" b="1" noProof="0" dirty="0"/>
          </a:p>
          <a:p>
            <a:pPr lvl="0"/>
            <a:endParaRPr lang="pt-PT" sz="2400" noProof="0" dirty="0"/>
          </a:p>
          <a:p>
            <a:pPr lvl="0"/>
            <a:endParaRPr lang="pt-PT" sz="2400" b="1"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812684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4081</TotalTime>
  <Words>1432</Words>
  <Application>Microsoft Office PowerPoint</Application>
  <PresentationFormat>Widescreen</PresentationFormat>
  <Paragraphs>267</Paragraphs>
  <Slides>20</Slides>
  <Notes>16</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20</vt:i4>
      </vt:variant>
    </vt:vector>
  </HeadingPairs>
  <TitlesOfParts>
    <vt:vector size="25" baseType="lpstr">
      <vt:lpstr>Arial</vt:lpstr>
      <vt:lpstr>Calibri</vt:lpstr>
      <vt:lpstr>Open Sans</vt:lpstr>
      <vt:lpstr>CARDET Course template</vt:lpstr>
      <vt:lpstr>CARDET Course template - Cover page</vt:lpstr>
      <vt:lpstr>WP3 - Material de formação para professores   </vt:lpstr>
      <vt:lpstr> Módulo 9 (Professores): Concepção e Avaliação de Projetos      </vt:lpstr>
      <vt:lpstr>Módulo 9 (Professores): Concepção e Avaliação de Projetos</vt:lpstr>
      <vt:lpstr>Módulo 9 (Professores): Concepção e Avaliação de Projetos</vt:lpstr>
      <vt:lpstr>Módulo 9 (Professores): Concepção e Avaliação de Projetos</vt:lpstr>
      <vt:lpstr>Módulo 9 (Professores): Concepção e Avaliação de Projetos</vt:lpstr>
      <vt:lpstr>Módulo 9 (Professores): Concepção e Avaliação de Projetos</vt:lpstr>
      <vt:lpstr>Módulo 9 (Professores):  Concepção e Avaliação de Projetos    </vt:lpstr>
      <vt:lpstr>Módulo 9 (Professores): Concepção e Avaliação de Projetos</vt:lpstr>
      <vt:lpstr>Módulo 9 (Professores): Concepção e Avaliação de Projetos</vt:lpstr>
      <vt:lpstr>Módulo 9 (Professores): Concepção e Avaliação de Projetos</vt:lpstr>
      <vt:lpstr>Módulo 9 (Professores): Concepção e Avaliação de Projetos</vt:lpstr>
      <vt:lpstr>Módulo 9 (Professores): Concepção e Avaliação de Projetos</vt:lpstr>
      <vt:lpstr>Módulo 9 (Professores):  Concepção e Avaliação de Projetos     </vt:lpstr>
      <vt:lpstr>Módulo 9 (Professores): Concepção e Avaliação de Projetos</vt:lpstr>
      <vt:lpstr>Módulo 9 (Professores): Concepção e Avaliação de Projetos</vt:lpstr>
      <vt:lpstr>Módulo 9 (Professores): Concepção e Avaliação de Projetos</vt:lpstr>
      <vt:lpstr>Módulo 9 (Professores): Concepção e Avaliação de Projetos</vt:lpstr>
      <vt:lpstr>Módulo 9 (Professores): Concepção e Avaliação de Projetos</vt:lpstr>
      <vt:lpstr>Fim do Módulo 9 (Professores):  Conceção e Avaliação de Projetos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2Fast4u</dc:creator>
  <cp:keywords>, docId:A64153953320FA9F7F75AE770CEE12C2</cp:keywords>
  <cp:lastModifiedBy>Filipa Baptista - Rightchallenge</cp:lastModifiedBy>
  <cp:revision>206</cp:revision>
  <cp:lastPrinted>2018-07-25T11:23:29Z</cp:lastPrinted>
  <dcterms:created xsi:type="dcterms:W3CDTF">2014-07-11T09:12:14Z</dcterms:created>
  <dcterms:modified xsi:type="dcterms:W3CDTF">2026-05-19T16:11:09Z</dcterms:modified>
</cp:coreProperties>
</file>